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15"/>
  </p:notesMasterIdLst>
  <p:handoutMasterIdLst>
    <p:handoutMasterId r:id="rId16"/>
  </p:handoutMasterIdLst>
  <p:sldIdLst>
    <p:sldId id="1517" r:id="rId5"/>
    <p:sldId id="1518" r:id="rId6"/>
    <p:sldId id="1520" r:id="rId7"/>
    <p:sldId id="1521" r:id="rId8"/>
    <p:sldId id="1516" r:id="rId9"/>
    <p:sldId id="1522" r:id="rId10"/>
    <p:sldId id="1523" r:id="rId11"/>
    <p:sldId id="1524" r:id="rId12"/>
    <p:sldId id="1525" r:id="rId13"/>
    <p:sldId id="1526"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69C9A"/>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658"/>
  </p:normalViewPr>
  <p:slideViewPr>
    <p:cSldViewPr snapToGrid="0">
      <p:cViewPr varScale="1">
        <p:scale>
          <a:sx n="105" d="100"/>
          <a:sy n="105" d="100"/>
        </p:scale>
        <p:origin x="798" y="96"/>
      </p:cViewPr>
      <p:guideLst/>
    </p:cSldViewPr>
  </p:slideViewPr>
  <p:notesTextViewPr>
    <p:cViewPr>
      <p:scale>
        <a:sx n="1" d="1"/>
        <a:sy n="1" d="1"/>
      </p:scale>
      <p:origin x="0" y="0"/>
    </p:cViewPr>
  </p:notesTextViewPr>
  <p:sorterViewPr>
    <p:cViewPr>
      <p:scale>
        <a:sx n="100" d="100"/>
        <a:sy n="100" d="100"/>
      </p:scale>
      <p:origin x="0" y="-1972"/>
    </p:cViewPr>
  </p:sorter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handoutMaster" Target="handoutMasters/handoutMaster1.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4198972-73C8-9327-0850-18A64251345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2955A2EB-01C3-20E0-FF45-07CCC86724F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5D1EC30-5B0B-48D0-A1A8-66A96720DF24}" type="datetimeFigureOut">
              <a:rPr lang="en-US" smtClean="0"/>
              <a:t>3/17/2025</a:t>
            </a:fld>
            <a:endParaRPr lang="en-US" dirty="0"/>
          </a:p>
        </p:txBody>
      </p:sp>
      <p:sp>
        <p:nvSpPr>
          <p:cNvPr id="4" name="Footer Placeholder 3">
            <a:extLst>
              <a:ext uri="{FF2B5EF4-FFF2-40B4-BE49-F238E27FC236}">
                <a16:creationId xmlns:a16="http://schemas.microsoft.com/office/drawing/2014/main" id="{91C50A84-CDF8-9D1C-7599-D1B543581C0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1BAAFBD2-1F7B-DB18-5994-6D22C6743F9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B8FBFCE-2205-4B9C-81E5-532E0690D8C1}" type="slidenum">
              <a:rPr lang="en-US" smtClean="0"/>
              <a:t>‹#›</a:t>
            </a:fld>
            <a:endParaRPr lang="en-US" dirty="0"/>
          </a:p>
        </p:txBody>
      </p:sp>
    </p:spTree>
    <p:extLst>
      <p:ext uri="{BB962C8B-B14F-4D97-AF65-F5344CB8AC3E}">
        <p14:creationId xmlns:p14="http://schemas.microsoft.com/office/powerpoint/2010/main" val="117873119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9F68A4D-42A7-45F7-9930-00E8DCB48D7E}" type="datetimeFigureOut">
              <a:rPr lang="en-US" smtClean="0"/>
              <a:t>3/17/2025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DD6F49-EBB7-4CCF-97A8-E526BB28BB69}" type="slidenum">
              <a:rPr lang="en-US" smtClean="0"/>
              <a:t>‹#›</a:t>
            </a:fld>
            <a:endParaRPr lang="en-US" dirty="0"/>
          </a:p>
        </p:txBody>
      </p:sp>
    </p:spTree>
    <p:extLst>
      <p:ext uri="{BB962C8B-B14F-4D97-AF65-F5344CB8AC3E}">
        <p14:creationId xmlns:p14="http://schemas.microsoft.com/office/powerpoint/2010/main" val="27871936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521208" y="548642"/>
            <a:ext cx="7478991" cy="3635797"/>
          </a:xfrm>
        </p:spPr>
        <p:txBody>
          <a:bodyPr anchor="t">
            <a:normAutofit/>
          </a:bodyPr>
          <a:lstStyle>
            <a:lvl1pPr algn="l">
              <a:defRPr sz="7000"/>
            </a:lvl1pPr>
          </a:lstStyle>
          <a:p>
            <a:r>
              <a:rPr lang="en-US" dirty="0"/>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521208" y="4473553"/>
            <a:ext cx="6655522" cy="1545336"/>
          </a:xfrm>
        </p:spPr>
        <p:txBody>
          <a:bodyPr anchor="b">
            <a:normAutofit/>
          </a:bodyPr>
          <a:lstStyle>
            <a:lvl1pPr marL="0" indent="0" algn="l">
              <a:buNone/>
              <a:defRPr sz="2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p>
            <a:fld id="{8027B902-09B5-4324-8310-59625360F035}" type="datetime1">
              <a:rPr lang="en-US" smtClean="0"/>
              <a:t>3/17/2025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311296455"/>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genda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019F8-742E-9EEF-F591-C9666AC32AF1}"/>
              </a:ext>
            </a:extLst>
          </p:cNvPr>
          <p:cNvSpPr>
            <a:spLocks noGrp="1"/>
          </p:cNvSpPr>
          <p:nvPr>
            <p:ph type="title"/>
          </p:nvPr>
        </p:nvSpPr>
        <p:spPr>
          <a:xfrm>
            <a:off x="6858000" y="1161288"/>
            <a:ext cx="4663440" cy="1554480"/>
          </a:xfrm>
        </p:spPr>
        <p:txBody>
          <a:bodyPr anchor="b">
            <a:normAutofit/>
          </a:bodyPr>
          <a:lstStyle>
            <a:lvl1pPr>
              <a:defRPr sz="4000"/>
            </a:lvl1pPr>
          </a:lstStyle>
          <a:p>
            <a:r>
              <a:rPr lang="en-US" dirty="0"/>
              <a:t>Click to edit Master title style</a:t>
            </a:r>
          </a:p>
        </p:txBody>
      </p:sp>
      <p:sp>
        <p:nvSpPr>
          <p:cNvPr id="8" name="Picture Placeholder 7">
            <a:extLst>
              <a:ext uri="{FF2B5EF4-FFF2-40B4-BE49-F238E27FC236}">
                <a16:creationId xmlns:a16="http://schemas.microsoft.com/office/drawing/2014/main" id="{9AC20259-235D-F9C3-3788-C1457976F5AC}"/>
              </a:ext>
            </a:extLst>
          </p:cNvPr>
          <p:cNvSpPr>
            <a:spLocks noGrp="1"/>
          </p:cNvSpPr>
          <p:nvPr>
            <p:ph type="pic" sz="quarter" idx="14"/>
          </p:nvPr>
        </p:nvSpPr>
        <p:spPr>
          <a:xfrm>
            <a:off x="0" y="0"/>
            <a:ext cx="6099048" cy="6858000"/>
          </a:xfrm>
          <a:blipFill dpi="0" rotWithShape="1">
            <a:blip r:embed="rId2">
              <a:alphaModFix amt="60000"/>
              <a:extLst>
                <a:ext uri="{28A0092B-C50C-407E-A947-70E740481C1C}">
                  <a14:useLocalDpi xmlns:a14="http://schemas.microsoft.com/office/drawing/2010/main"/>
                </a:ext>
              </a:extLst>
            </a:blip>
            <a:srcRect/>
            <a:stretch>
              <a:fillRect/>
            </a:stretch>
          </a:blipFill>
        </p:spPr>
        <p:txBody>
          <a:bodyPr/>
          <a:lstStyle/>
          <a:p>
            <a:endParaRPr lang="en-US" dirty="0"/>
          </a:p>
        </p:txBody>
      </p:sp>
      <p:sp>
        <p:nvSpPr>
          <p:cNvPr id="7" name="Content Placeholder 6">
            <a:extLst>
              <a:ext uri="{FF2B5EF4-FFF2-40B4-BE49-F238E27FC236}">
                <a16:creationId xmlns:a16="http://schemas.microsoft.com/office/drawing/2014/main" id="{28C8B19A-6FC1-2B71-0BFB-9274CBF396B9}"/>
              </a:ext>
            </a:extLst>
          </p:cNvPr>
          <p:cNvSpPr>
            <a:spLocks noGrp="1"/>
          </p:cNvSpPr>
          <p:nvPr>
            <p:ph sz="quarter" idx="13"/>
          </p:nvPr>
        </p:nvSpPr>
        <p:spPr>
          <a:xfrm>
            <a:off x="6858000" y="2825496"/>
            <a:ext cx="4663440" cy="3337560"/>
          </a:xfrm>
        </p:spPr>
        <p:txBody>
          <a:bodyPr>
            <a:normAutofit/>
          </a:bodyPr>
          <a:lstStyle>
            <a:lvl1pPr marL="457200" indent="-457200">
              <a:buFont typeface="+mj-lt"/>
              <a:buAutoNum type="arabicPeriod"/>
              <a:defRPr sz="2000"/>
            </a:lvl1pPr>
            <a:lvl2pPr marL="571500" indent="-342900">
              <a:buFont typeface="+mj-lt"/>
              <a:buAutoNum type="arabicPeriod"/>
              <a:defRPr sz="1800"/>
            </a:lvl2pPr>
            <a:lvl3pPr marL="800100" indent="-342900">
              <a:buFont typeface="+mj-lt"/>
              <a:buAutoNum type="arabicPeriod"/>
              <a:defRPr sz="1600"/>
            </a:lvl3pPr>
            <a:lvl4pPr marL="1028700" indent="-342900">
              <a:buFont typeface="+mj-lt"/>
              <a:buAutoNum type="arabicPeriod"/>
              <a:defRPr sz="1400"/>
            </a:lvl4pPr>
            <a:lvl5pPr>
              <a:buFont typeface="+mj-lt"/>
              <a:buAutoNum type="arabicPeriod"/>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Date Placeholder 2">
            <a:extLst>
              <a:ext uri="{FF2B5EF4-FFF2-40B4-BE49-F238E27FC236}">
                <a16:creationId xmlns:a16="http://schemas.microsoft.com/office/drawing/2014/main" id="{6CC77F2D-39D2-22F7-CF0B-39D63EBF00B7}"/>
              </a:ext>
            </a:extLst>
          </p:cNvPr>
          <p:cNvSpPr>
            <a:spLocks noGrp="1"/>
          </p:cNvSpPr>
          <p:nvPr>
            <p:ph type="dt" sz="half" idx="10"/>
          </p:nvPr>
        </p:nvSpPr>
        <p:spPr>
          <a:xfrm>
            <a:off x="6857999" y="6453002"/>
            <a:ext cx="1996689" cy="365125"/>
          </a:xfrm>
        </p:spPr>
        <p:txBody>
          <a:bodyPr/>
          <a:lstStyle/>
          <a:p>
            <a:fld id="{8A60B404-9532-4DA8-8A40-EC339A5BE635}" type="datetime1">
              <a:rPr lang="en-US" smtClean="0"/>
              <a:t>3/17/2025</a:t>
            </a:fld>
            <a:endParaRPr lang="en-US" dirty="0"/>
          </a:p>
        </p:txBody>
      </p:sp>
      <p:sp>
        <p:nvSpPr>
          <p:cNvPr id="4" name="Footer Placeholder 3">
            <a:extLst>
              <a:ext uri="{FF2B5EF4-FFF2-40B4-BE49-F238E27FC236}">
                <a16:creationId xmlns:a16="http://schemas.microsoft.com/office/drawing/2014/main" id="{0B12CFE6-D05E-5478-B3A4-81DC4DCD7410}"/>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626B86D3-24E1-029E-BA22-9F17F9517D65}"/>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32275268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Title, Content 1 (Max)">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137159" y="151598"/>
            <a:ext cx="11924209" cy="528186"/>
          </a:xfrm>
        </p:spPr>
        <p:txBody>
          <a:bodyPr anchor="ctr">
            <a:normAutofit/>
          </a:bodyPr>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a:xfrm>
            <a:off x="137159" y="776036"/>
            <a:ext cx="11924209" cy="567696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EEE6A364-A39C-470E-B89A-9BD899585684}" type="datetime1">
              <a:rPr lang="en-US" smtClean="0"/>
              <a:t>3/17/2025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410512698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Content Only (Max)">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841248" y="-1325880"/>
            <a:ext cx="10515600" cy="1325880"/>
          </a:xfrm>
        </p:spPr>
        <p:txBody>
          <a:bodyPr anchor="ctr">
            <a:normAutofit/>
          </a:bodyPr>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a:xfrm>
            <a:off x="137159" y="367091"/>
            <a:ext cx="11924209" cy="612381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B11C69CE-4771-4BFA-AD70-0E51ABA58D6D}" type="datetime1">
              <a:rPr lang="en-US" smtClean="0"/>
              <a:t>3/17/2025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88865186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Conten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990E4242-8CA0-457D-B3B1-7D78B4164321}" type="datetime1">
              <a:rPr lang="en-US" smtClean="0"/>
              <a:t>3/17/2025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113120301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1028347" y="2385975"/>
            <a:ext cx="4325112" cy="2454796"/>
          </a:xfrm>
        </p:spPr>
        <p:txBody>
          <a:bodyPr>
            <a:normAutofit/>
          </a:bodyPr>
          <a:lstStyle>
            <a:lvl1pPr>
              <a:defRPr sz="4400"/>
            </a:lvl1pPr>
          </a:lstStyle>
          <a:p>
            <a:r>
              <a:rPr lang="en-US"/>
              <a:t>Click to edit Master title style</a:t>
            </a:r>
          </a:p>
        </p:txBody>
      </p:sp>
      <p:sp>
        <p:nvSpPr>
          <p:cNvPr id="8" name="Content Placeholder 7">
            <a:extLst>
              <a:ext uri="{FF2B5EF4-FFF2-40B4-BE49-F238E27FC236}">
                <a16:creationId xmlns:a16="http://schemas.microsoft.com/office/drawing/2014/main" id="{7D633F00-464B-3088-812A-40496FD1021A}"/>
              </a:ext>
            </a:extLst>
          </p:cNvPr>
          <p:cNvSpPr>
            <a:spLocks noGrp="1"/>
          </p:cNvSpPr>
          <p:nvPr>
            <p:ph sz="quarter" idx="13"/>
          </p:nvPr>
        </p:nvSpPr>
        <p:spPr>
          <a:xfrm>
            <a:off x="6273800" y="2386584"/>
            <a:ext cx="4325112" cy="2459736"/>
          </a:xfrm>
        </p:spPr>
        <p:txBody>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F53D6F41-6645-4089-A6BB-7B692A44A4CC}" type="datetime1">
              <a:rPr lang="en-US" smtClean="0"/>
              <a:t>3/17/2025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130874180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Content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1028347" y="2258568"/>
            <a:ext cx="3813048" cy="3557016"/>
          </a:xfrm>
        </p:spPr>
        <p:txBody>
          <a:bodyPr>
            <a:normAutofit/>
          </a:bodyPr>
          <a:lstStyle>
            <a:lvl1pPr>
              <a:defRPr sz="3600"/>
            </a:lvl1pPr>
          </a:lstStyle>
          <a:p>
            <a:r>
              <a:rPr lang="en-US"/>
              <a:t>Click to edit Master title style</a:t>
            </a:r>
          </a:p>
        </p:txBody>
      </p:sp>
      <p:sp>
        <p:nvSpPr>
          <p:cNvPr id="8" name="Content Placeholder 7">
            <a:extLst>
              <a:ext uri="{FF2B5EF4-FFF2-40B4-BE49-F238E27FC236}">
                <a16:creationId xmlns:a16="http://schemas.microsoft.com/office/drawing/2014/main" id="{D42D62A0-8127-CE86-0633-0D65E1E136F7}"/>
              </a:ext>
            </a:extLst>
          </p:cNvPr>
          <p:cNvSpPr>
            <a:spLocks noGrp="1"/>
          </p:cNvSpPr>
          <p:nvPr>
            <p:ph sz="quarter" idx="13"/>
          </p:nvPr>
        </p:nvSpPr>
        <p:spPr>
          <a:xfrm>
            <a:off x="5519738" y="2254250"/>
            <a:ext cx="4956175" cy="3556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258B73AF-3955-4569-8B4F-B329360A9CBD}" type="datetime1">
              <a:rPr lang="en-US" smtClean="0"/>
              <a:t>3/17/2025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380756409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Content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614678" y="1537853"/>
            <a:ext cx="4145582" cy="4638825"/>
          </a:xfrm>
        </p:spPr>
        <p:txBody>
          <a:bodyPr>
            <a:normAutofit/>
          </a:bodyPr>
          <a:lstStyle>
            <a:lvl1pPr>
              <a:defRPr sz="3600"/>
            </a:lvl1pPr>
          </a:lstStyle>
          <a:p>
            <a:r>
              <a:rPr lang="en-US"/>
              <a:t>Click to edit Master title style</a:t>
            </a:r>
          </a:p>
        </p:txBody>
      </p:sp>
      <p:sp>
        <p:nvSpPr>
          <p:cNvPr id="8" name="Content Placeholder 7">
            <a:extLst>
              <a:ext uri="{FF2B5EF4-FFF2-40B4-BE49-F238E27FC236}">
                <a16:creationId xmlns:a16="http://schemas.microsoft.com/office/drawing/2014/main" id="{FFB4667A-FE47-8556-FD3A-55FDBA801D76}"/>
              </a:ext>
            </a:extLst>
          </p:cNvPr>
          <p:cNvSpPr>
            <a:spLocks noGrp="1"/>
          </p:cNvSpPr>
          <p:nvPr>
            <p:ph sz="quarter" idx="13"/>
          </p:nvPr>
        </p:nvSpPr>
        <p:spPr>
          <a:xfrm>
            <a:off x="5519738" y="1538288"/>
            <a:ext cx="5681662" cy="48180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8695276D-BBED-48BC-B459-1E9A16CF46CD}" type="datetime1">
              <a:rPr lang="en-US" smtClean="0"/>
              <a:t>3/17/2025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335458674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Content 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614677" y="877456"/>
            <a:ext cx="4142232" cy="4940661"/>
          </a:xfrm>
        </p:spPr>
        <p:txBody>
          <a:bodyPr>
            <a:normAutofit/>
          </a:bodyPr>
          <a:lstStyle>
            <a:lvl1pPr>
              <a:defRPr sz="3600"/>
            </a:lvl1pPr>
          </a:lstStyle>
          <a:p>
            <a:r>
              <a:rPr lang="en-US"/>
              <a:t>Click to edit Master title style</a:t>
            </a:r>
          </a:p>
        </p:txBody>
      </p:sp>
      <p:sp>
        <p:nvSpPr>
          <p:cNvPr id="8" name="Content Placeholder 7">
            <a:extLst>
              <a:ext uri="{FF2B5EF4-FFF2-40B4-BE49-F238E27FC236}">
                <a16:creationId xmlns:a16="http://schemas.microsoft.com/office/drawing/2014/main" id="{C6F072A2-EBC7-B7EA-DA98-BAC0AA46E7A4}"/>
              </a:ext>
            </a:extLst>
          </p:cNvPr>
          <p:cNvSpPr>
            <a:spLocks noGrp="1"/>
          </p:cNvSpPr>
          <p:nvPr>
            <p:ph sz="quarter" idx="13"/>
          </p:nvPr>
        </p:nvSpPr>
        <p:spPr>
          <a:xfrm>
            <a:off x="5522913" y="877456"/>
            <a:ext cx="6159500" cy="53908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FD138C57-8E3B-4697-92F8-0ED9B71F7E17}" type="datetime1">
              <a:rPr lang="en-US" smtClean="0"/>
              <a:t>3/17/2025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333471166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Content 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372533" y="548639"/>
            <a:ext cx="3494314" cy="5719639"/>
          </a:xfrm>
        </p:spPr>
        <p:txBody>
          <a:bodyPr>
            <a:normAutofit/>
          </a:bodyPr>
          <a:lstStyle>
            <a:lvl1pPr>
              <a:defRPr sz="3200"/>
            </a:lvl1pPr>
          </a:lstStyle>
          <a:p>
            <a:r>
              <a:rPr lang="en-US"/>
              <a:t>Click to edit Master title style</a:t>
            </a:r>
          </a:p>
        </p:txBody>
      </p:sp>
      <p:sp>
        <p:nvSpPr>
          <p:cNvPr id="8" name="Content Placeholder 7">
            <a:extLst>
              <a:ext uri="{FF2B5EF4-FFF2-40B4-BE49-F238E27FC236}">
                <a16:creationId xmlns:a16="http://schemas.microsoft.com/office/drawing/2014/main" id="{8C71126E-AEFA-B45A-CD39-AC1315E03339}"/>
              </a:ext>
            </a:extLst>
          </p:cNvPr>
          <p:cNvSpPr>
            <a:spLocks noGrp="1"/>
          </p:cNvSpPr>
          <p:nvPr>
            <p:ph sz="quarter" idx="13"/>
          </p:nvPr>
        </p:nvSpPr>
        <p:spPr>
          <a:xfrm>
            <a:off x="4504268" y="549274"/>
            <a:ext cx="7315200" cy="58064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B0ADC593-EA98-4C39-A75F-3F3A9C691019}" type="datetime1">
              <a:rPr lang="en-US" smtClean="0"/>
              <a:t>3/17/2025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144661222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ntent Photo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5538937" y="548640"/>
            <a:ext cx="6093225" cy="1143000"/>
          </a:xfrm>
        </p:spPr>
        <p:txBody>
          <a:bodyPr anchor="b"/>
          <a:lstStyle/>
          <a:p>
            <a:r>
              <a:rPr lang="en-US"/>
              <a:t>Click to edit Master title style</a:t>
            </a: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0" y="1"/>
            <a:ext cx="4793885" cy="6858000"/>
          </a:xfrm>
          <a:blipFill dpi="0" rotWithShape="1">
            <a:blip r:embed="rId2">
              <a:alphaModFix amt="60000"/>
              <a:extLst>
                <a:ext uri="{28A0092B-C50C-407E-A947-70E740481C1C}">
                  <a14:useLocalDpi xmlns:a14="http://schemas.microsoft.com/office/drawing/2010/main"/>
                </a:ext>
              </a:extLst>
            </a:blip>
            <a:srcRect/>
            <a:stretch>
              <a:fillRect/>
            </a:stretch>
          </a:blipFill>
        </p:spPr>
        <p:txBody>
          <a:bodyPr/>
          <a:lstStyle/>
          <a:p>
            <a:endParaRPr lang="en-US" dirty="0"/>
          </a:p>
        </p:txBody>
      </p:sp>
      <p:sp>
        <p:nvSpPr>
          <p:cNvPr id="8" name="Content Placeholder 7">
            <a:extLst>
              <a:ext uri="{FF2B5EF4-FFF2-40B4-BE49-F238E27FC236}">
                <a16:creationId xmlns:a16="http://schemas.microsoft.com/office/drawing/2014/main" id="{818B74D6-CD72-B859-C229-60DB988B25E3}"/>
              </a:ext>
            </a:extLst>
          </p:cNvPr>
          <p:cNvSpPr>
            <a:spLocks noGrp="1"/>
          </p:cNvSpPr>
          <p:nvPr>
            <p:ph sz="quarter" idx="14"/>
          </p:nvPr>
        </p:nvSpPr>
        <p:spPr>
          <a:xfrm>
            <a:off x="5538937" y="1828800"/>
            <a:ext cx="6071616" cy="44897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E742B5C-5438-96A4-4A2A-AE939906F8A4}"/>
              </a:ext>
            </a:extLst>
          </p:cNvPr>
          <p:cNvSpPr>
            <a:spLocks noGrp="1"/>
          </p:cNvSpPr>
          <p:nvPr>
            <p:ph type="dt" sz="half" idx="15"/>
          </p:nvPr>
        </p:nvSpPr>
        <p:spPr>
          <a:xfrm>
            <a:off x="5538937" y="6453002"/>
            <a:ext cx="3337584" cy="365125"/>
          </a:xfrm>
        </p:spPr>
        <p:txBody>
          <a:bodyPr/>
          <a:lstStyle/>
          <a:p>
            <a:fld id="{8FACD271-2BB0-4C13-9E3A-50B90F57CA5B}" type="datetime1">
              <a:rPr lang="en-US" smtClean="0"/>
              <a:t>3/17/2025</a:t>
            </a:fld>
            <a:endParaRPr lang="en-US" dirty="0"/>
          </a:p>
        </p:txBody>
      </p:sp>
      <p:sp>
        <p:nvSpPr>
          <p:cNvPr id="9" name="Footer Placeholder 8">
            <a:extLst>
              <a:ext uri="{FF2B5EF4-FFF2-40B4-BE49-F238E27FC236}">
                <a16:creationId xmlns:a16="http://schemas.microsoft.com/office/drawing/2014/main" id="{C65BFCB1-FAA8-D03A-3B62-DCB2CF1CA112}"/>
              </a:ext>
            </a:extLst>
          </p:cNvPr>
          <p:cNvSpPr>
            <a:spLocks noGrp="1"/>
          </p:cNvSpPr>
          <p:nvPr>
            <p:ph type="ftr" sz="quarter" idx="16"/>
          </p:nvPr>
        </p:nvSpPr>
        <p:spPr/>
        <p:txBody>
          <a:bodyPr/>
          <a:lstStyle/>
          <a:p>
            <a:r>
              <a:rPr lang="en-US" dirty="0"/>
              <a:t>Sample Footer Text</a:t>
            </a:r>
          </a:p>
        </p:txBody>
      </p:sp>
      <p:sp>
        <p:nvSpPr>
          <p:cNvPr id="10" name="Slide Number Placeholder 9">
            <a:extLst>
              <a:ext uri="{FF2B5EF4-FFF2-40B4-BE49-F238E27FC236}">
                <a16:creationId xmlns:a16="http://schemas.microsoft.com/office/drawing/2014/main" id="{0A608994-46CD-AAE0-DCC4-A59D26254D84}"/>
              </a:ext>
            </a:extLst>
          </p:cNvPr>
          <p:cNvSpPr>
            <a:spLocks noGrp="1"/>
          </p:cNvSpPr>
          <p:nvPr>
            <p:ph type="sldNum" sz="quarter" idx="17"/>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417492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618008" y="854239"/>
            <a:ext cx="7876287" cy="3592629"/>
          </a:xfrm>
        </p:spPr>
        <p:txBody>
          <a:bodyPr anchor="b">
            <a:normAutofit/>
          </a:bodyPr>
          <a:lstStyle>
            <a:lvl1pPr algn="l">
              <a:defRPr sz="7200"/>
            </a:lvl1pPr>
          </a:lstStyle>
          <a:p>
            <a:r>
              <a:rPr lang="en-US" dirty="0"/>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658368" y="4617138"/>
            <a:ext cx="7375466" cy="1014984"/>
          </a:xfrm>
        </p:spPr>
        <p:txBody>
          <a:bodyPr anchor="t">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p>
            <a:fld id="{9CB91A11-88E2-4BD0-90A5-503C684B9CC0}" type="datetime1">
              <a:rPr lang="en-US" smtClean="0"/>
              <a:t>3/17/2025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3577954326"/>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tent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8" y="548640"/>
            <a:ext cx="6135624" cy="1143000"/>
          </a:xfrm>
        </p:spPr>
        <p:txBody>
          <a:bodyPr anchor="b"/>
          <a:lstStyle/>
          <a:p>
            <a:r>
              <a:rPr lang="en-US"/>
              <a:t>Click to edit Master title style</a:t>
            </a:r>
          </a:p>
        </p:txBody>
      </p:sp>
      <p:sp>
        <p:nvSpPr>
          <p:cNvPr id="8" name="Content Placeholder 7">
            <a:extLst>
              <a:ext uri="{FF2B5EF4-FFF2-40B4-BE49-F238E27FC236}">
                <a16:creationId xmlns:a16="http://schemas.microsoft.com/office/drawing/2014/main" id="{07755DB3-9272-8E5E-039F-AC14A2C07898}"/>
              </a:ext>
            </a:extLst>
          </p:cNvPr>
          <p:cNvSpPr>
            <a:spLocks noGrp="1"/>
          </p:cNvSpPr>
          <p:nvPr>
            <p:ph sz="quarter" idx="14"/>
          </p:nvPr>
        </p:nvSpPr>
        <p:spPr>
          <a:xfrm>
            <a:off x="612774" y="1828800"/>
            <a:ext cx="6135624" cy="44897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7400544" y="0"/>
            <a:ext cx="4791456" cy="6858000"/>
          </a:xfrm>
          <a:blipFill dpi="0" rotWithShape="1">
            <a:blip r:embed="rId2">
              <a:alphaModFix amt="60000"/>
              <a:extLst>
                <a:ext uri="{28A0092B-C50C-407E-A947-70E740481C1C}">
                  <a14:useLocalDpi xmlns:a14="http://schemas.microsoft.com/office/drawing/2010/main"/>
                </a:ext>
              </a:extLst>
            </a:blip>
            <a:srcRect/>
            <a:stretch>
              <a:fillRect/>
            </a:stretch>
          </a:blipFill>
        </p:spPr>
        <p:txBody>
          <a:bodyPr/>
          <a:lstStyle/>
          <a:p>
            <a:endParaRPr lang="en-US" dirty="0"/>
          </a:p>
        </p:txBody>
      </p:sp>
      <p:sp>
        <p:nvSpPr>
          <p:cNvPr id="9" name="Date Placeholder 8">
            <a:extLst>
              <a:ext uri="{FF2B5EF4-FFF2-40B4-BE49-F238E27FC236}">
                <a16:creationId xmlns:a16="http://schemas.microsoft.com/office/drawing/2014/main" id="{81177663-FC76-DF36-EEB7-5BE4C6C82F3A}"/>
              </a:ext>
            </a:extLst>
          </p:cNvPr>
          <p:cNvSpPr>
            <a:spLocks noGrp="1"/>
          </p:cNvSpPr>
          <p:nvPr>
            <p:ph type="dt" sz="half" idx="15"/>
          </p:nvPr>
        </p:nvSpPr>
        <p:spPr/>
        <p:txBody>
          <a:bodyPr/>
          <a:lstStyle/>
          <a:p>
            <a:fld id="{9C4109C0-CC82-467C-B6E8-62D4D3634E2A}" type="datetime1">
              <a:rPr lang="en-US" smtClean="0"/>
              <a:t>3/17/2025</a:t>
            </a:fld>
            <a:endParaRPr lang="en-US" dirty="0"/>
          </a:p>
        </p:txBody>
      </p:sp>
      <p:sp>
        <p:nvSpPr>
          <p:cNvPr id="10" name="Footer Placeholder 9">
            <a:extLst>
              <a:ext uri="{FF2B5EF4-FFF2-40B4-BE49-F238E27FC236}">
                <a16:creationId xmlns:a16="http://schemas.microsoft.com/office/drawing/2014/main" id="{4515DEC4-C967-ABFB-73CF-0A90335332A4}"/>
              </a:ext>
            </a:extLst>
          </p:cNvPr>
          <p:cNvSpPr>
            <a:spLocks noGrp="1"/>
          </p:cNvSpPr>
          <p:nvPr>
            <p:ph type="ftr" sz="quarter" idx="16"/>
          </p:nvPr>
        </p:nvSpPr>
        <p:spPr>
          <a:xfrm>
            <a:off x="3950591" y="6453002"/>
            <a:ext cx="2805405" cy="365125"/>
          </a:xfrm>
        </p:spPr>
        <p:txBody>
          <a:bodyPr/>
          <a:lstStyle/>
          <a:p>
            <a:r>
              <a:rPr lang="en-US" dirty="0"/>
              <a:t>Sample Footer Text</a:t>
            </a:r>
          </a:p>
        </p:txBody>
      </p:sp>
      <p:sp>
        <p:nvSpPr>
          <p:cNvPr id="12" name="Slide Number Placeholder 11">
            <a:extLst>
              <a:ext uri="{FF2B5EF4-FFF2-40B4-BE49-F238E27FC236}">
                <a16:creationId xmlns:a16="http://schemas.microsoft.com/office/drawing/2014/main" id="{A5A5085F-BE80-B110-AA1F-9DD0919E27D7}"/>
              </a:ext>
            </a:extLst>
          </p:cNvPr>
          <p:cNvSpPr>
            <a:spLocks noGrp="1"/>
          </p:cNvSpPr>
          <p:nvPr>
            <p:ph type="sldNum" sz="quarter" idx="17"/>
          </p:nvPr>
        </p:nvSpPr>
        <p:spPr>
          <a:xfrm>
            <a:off x="6706232" y="6453002"/>
            <a:ext cx="429207" cy="365125"/>
          </a:xfrm>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72140470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ntent Photo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745736" y="320040"/>
            <a:ext cx="6858000" cy="932688"/>
          </a:xfrm>
        </p:spPr>
        <p:txBody>
          <a:bodyPr anchor="b"/>
          <a:lstStyle/>
          <a:p>
            <a:r>
              <a:rPr lang="en-US"/>
              <a:t>Click to edit Master title style</a:t>
            </a: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0" y="1"/>
            <a:ext cx="4023360" cy="6858000"/>
          </a:xfrm>
          <a:blipFill dpi="0" rotWithShape="1">
            <a:blip r:embed="rId2">
              <a:alphaModFix amt="60000"/>
              <a:extLst>
                <a:ext uri="{28A0092B-C50C-407E-A947-70E740481C1C}">
                  <a14:useLocalDpi xmlns:a14="http://schemas.microsoft.com/office/drawing/2010/main"/>
                </a:ext>
              </a:extLst>
            </a:blip>
            <a:srcRect/>
            <a:stretch>
              <a:fillRect/>
            </a:stretch>
          </a:blipFill>
        </p:spPr>
        <p:txBody>
          <a:bodyPr/>
          <a:lstStyle/>
          <a:p>
            <a:endParaRPr lang="en-US" dirty="0"/>
          </a:p>
        </p:txBody>
      </p:sp>
      <p:sp>
        <p:nvSpPr>
          <p:cNvPr id="8" name="Content Placeholder 7">
            <a:extLst>
              <a:ext uri="{FF2B5EF4-FFF2-40B4-BE49-F238E27FC236}">
                <a16:creationId xmlns:a16="http://schemas.microsoft.com/office/drawing/2014/main" id="{818B74D6-CD72-B859-C229-60DB988B25E3}"/>
              </a:ext>
            </a:extLst>
          </p:cNvPr>
          <p:cNvSpPr>
            <a:spLocks noGrp="1"/>
          </p:cNvSpPr>
          <p:nvPr>
            <p:ph sz="quarter" idx="14"/>
          </p:nvPr>
        </p:nvSpPr>
        <p:spPr>
          <a:xfrm>
            <a:off x="4745736" y="1380744"/>
            <a:ext cx="6858000" cy="49834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2">
            <a:extLst>
              <a:ext uri="{FF2B5EF4-FFF2-40B4-BE49-F238E27FC236}">
                <a16:creationId xmlns:a16="http://schemas.microsoft.com/office/drawing/2014/main" id="{F0BFB53A-8FDF-F131-DCF2-D7BECE95381F}"/>
              </a:ext>
            </a:extLst>
          </p:cNvPr>
          <p:cNvSpPr>
            <a:spLocks noGrp="1"/>
          </p:cNvSpPr>
          <p:nvPr>
            <p:ph type="dt" sz="half" idx="15"/>
          </p:nvPr>
        </p:nvSpPr>
        <p:spPr>
          <a:xfrm>
            <a:off x="4745736" y="6453002"/>
            <a:ext cx="3494314" cy="365125"/>
          </a:xfrm>
        </p:spPr>
        <p:txBody>
          <a:bodyPr/>
          <a:lstStyle/>
          <a:p>
            <a:fld id="{1A5F77D0-C28E-4573-88F0-0A30FF98888E}" type="datetime1">
              <a:rPr lang="en-US" smtClean="0"/>
              <a:t>3/17/2025</a:t>
            </a:fld>
            <a:endParaRPr lang="en-US" dirty="0"/>
          </a:p>
        </p:txBody>
      </p:sp>
      <p:sp>
        <p:nvSpPr>
          <p:cNvPr id="4" name="Footer Placeholder 3">
            <a:extLst>
              <a:ext uri="{FF2B5EF4-FFF2-40B4-BE49-F238E27FC236}">
                <a16:creationId xmlns:a16="http://schemas.microsoft.com/office/drawing/2014/main" id="{5446E4B5-B423-4137-0255-D68BAC85BE95}"/>
              </a:ext>
            </a:extLst>
          </p:cNvPr>
          <p:cNvSpPr>
            <a:spLocks noGrp="1"/>
          </p:cNvSpPr>
          <p:nvPr>
            <p:ph type="ftr" sz="quarter" idx="16"/>
          </p:nvPr>
        </p:nvSpPr>
        <p:spPr/>
        <p:txBody>
          <a:bodyPr/>
          <a:lstStyle/>
          <a:p>
            <a:r>
              <a:rPr lang="en-US" dirty="0"/>
              <a:t>Sample Footer Text</a:t>
            </a:r>
          </a:p>
        </p:txBody>
      </p:sp>
      <p:sp>
        <p:nvSpPr>
          <p:cNvPr id="9" name="Slide Number Placeholder 8">
            <a:extLst>
              <a:ext uri="{FF2B5EF4-FFF2-40B4-BE49-F238E27FC236}">
                <a16:creationId xmlns:a16="http://schemas.microsoft.com/office/drawing/2014/main" id="{79FEC5A8-0DCB-9EEB-83E2-0411804C543D}"/>
              </a:ext>
            </a:extLst>
          </p:cNvPr>
          <p:cNvSpPr>
            <a:spLocks noGrp="1"/>
          </p:cNvSpPr>
          <p:nvPr>
            <p:ph type="sldNum" sz="quarter" idx="17"/>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16321719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ntent Photo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7" y="320040"/>
            <a:ext cx="6858000" cy="932688"/>
          </a:xfrm>
        </p:spPr>
        <p:txBody>
          <a:bodyPr anchor="b"/>
          <a:lstStyle/>
          <a:p>
            <a:r>
              <a:rPr lang="en-US"/>
              <a:t>Click to edit Master title style</a:t>
            </a:r>
          </a:p>
        </p:txBody>
      </p:sp>
      <p:sp>
        <p:nvSpPr>
          <p:cNvPr id="8" name="Content Placeholder 7">
            <a:extLst>
              <a:ext uri="{FF2B5EF4-FFF2-40B4-BE49-F238E27FC236}">
                <a16:creationId xmlns:a16="http://schemas.microsoft.com/office/drawing/2014/main" id="{07755DB3-9272-8E5E-039F-AC14A2C07898}"/>
              </a:ext>
            </a:extLst>
          </p:cNvPr>
          <p:cNvSpPr>
            <a:spLocks noGrp="1"/>
          </p:cNvSpPr>
          <p:nvPr>
            <p:ph sz="quarter" idx="14"/>
          </p:nvPr>
        </p:nvSpPr>
        <p:spPr>
          <a:xfrm>
            <a:off x="612647" y="1380744"/>
            <a:ext cx="6858000" cy="49834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8091732" y="0"/>
            <a:ext cx="4100267" cy="6858000"/>
          </a:xfrm>
          <a:blipFill dpi="0" rotWithShape="1">
            <a:blip r:embed="rId2">
              <a:alphaModFix amt="60000"/>
              <a:extLst>
                <a:ext uri="{28A0092B-C50C-407E-A947-70E740481C1C}">
                  <a14:useLocalDpi xmlns:a14="http://schemas.microsoft.com/office/drawing/2010/main"/>
                </a:ext>
              </a:extLst>
            </a:blip>
            <a:srcRect/>
            <a:stretch>
              <a:fillRect/>
            </a:stretch>
          </a:blipFill>
        </p:spPr>
        <p:txBody>
          <a:bodyPr/>
          <a:lstStyle/>
          <a:p>
            <a:endParaRPr lang="en-US" dirty="0"/>
          </a:p>
        </p:txBody>
      </p:sp>
      <p:sp>
        <p:nvSpPr>
          <p:cNvPr id="4" name="Date Placeholder 3">
            <a:extLst>
              <a:ext uri="{FF2B5EF4-FFF2-40B4-BE49-F238E27FC236}">
                <a16:creationId xmlns:a16="http://schemas.microsoft.com/office/drawing/2014/main" id="{9F3CAD5B-18BB-E21E-3A4C-7BAACB8519A4}"/>
              </a:ext>
            </a:extLst>
          </p:cNvPr>
          <p:cNvSpPr>
            <a:spLocks noGrp="1"/>
          </p:cNvSpPr>
          <p:nvPr>
            <p:ph type="dt" sz="half" idx="15"/>
          </p:nvPr>
        </p:nvSpPr>
        <p:spPr/>
        <p:txBody>
          <a:bodyPr/>
          <a:lstStyle/>
          <a:p>
            <a:fld id="{D1F1191D-5EC4-40DF-9DB6-A6385AB88B55}" type="datetime1">
              <a:rPr lang="en-US" smtClean="0"/>
              <a:t>3/17/2025</a:t>
            </a:fld>
            <a:endParaRPr lang="en-US" dirty="0"/>
          </a:p>
        </p:txBody>
      </p:sp>
      <p:sp>
        <p:nvSpPr>
          <p:cNvPr id="9" name="Footer Placeholder 8">
            <a:extLst>
              <a:ext uri="{FF2B5EF4-FFF2-40B4-BE49-F238E27FC236}">
                <a16:creationId xmlns:a16="http://schemas.microsoft.com/office/drawing/2014/main" id="{820916D3-99FA-E971-607F-14E290E58854}"/>
              </a:ext>
            </a:extLst>
          </p:cNvPr>
          <p:cNvSpPr>
            <a:spLocks noGrp="1"/>
          </p:cNvSpPr>
          <p:nvPr>
            <p:ph type="ftr" sz="quarter" idx="16"/>
          </p:nvPr>
        </p:nvSpPr>
        <p:spPr>
          <a:xfrm>
            <a:off x="4285799" y="6453002"/>
            <a:ext cx="2805405" cy="365125"/>
          </a:xfrm>
        </p:spPr>
        <p:txBody>
          <a:bodyPr/>
          <a:lstStyle/>
          <a:p>
            <a:r>
              <a:rPr lang="en-US" dirty="0"/>
              <a:t>Sample Footer Text</a:t>
            </a:r>
          </a:p>
        </p:txBody>
      </p:sp>
      <p:sp>
        <p:nvSpPr>
          <p:cNvPr id="10" name="Slide Number Placeholder 9">
            <a:extLst>
              <a:ext uri="{FF2B5EF4-FFF2-40B4-BE49-F238E27FC236}">
                <a16:creationId xmlns:a16="http://schemas.microsoft.com/office/drawing/2014/main" id="{BBDEAB8E-8806-A459-E320-4CA2B455BFD7}"/>
              </a:ext>
            </a:extLst>
          </p:cNvPr>
          <p:cNvSpPr>
            <a:spLocks noGrp="1"/>
          </p:cNvSpPr>
          <p:nvPr>
            <p:ph type="sldNum" sz="quarter" idx="17"/>
          </p:nvPr>
        </p:nvSpPr>
        <p:spPr>
          <a:xfrm>
            <a:off x="7041440" y="6453002"/>
            <a:ext cx="429207" cy="365125"/>
          </a:xfrm>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1871976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ntent Photo 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7253808" y="584339"/>
            <a:ext cx="4361688" cy="1527048"/>
          </a:xfrm>
        </p:spPr>
        <p:txBody>
          <a:bodyPr anchor="b"/>
          <a:lstStyle/>
          <a:p>
            <a:r>
              <a:rPr lang="en-US"/>
              <a:t>Click to edit Master title style</a:t>
            </a: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0" y="0"/>
            <a:ext cx="6611509" cy="6858000"/>
          </a:xfrm>
          <a:blipFill dpi="0" rotWithShape="1">
            <a:blip r:embed="rId2">
              <a:alphaModFix amt="60000"/>
              <a:extLst>
                <a:ext uri="{28A0092B-C50C-407E-A947-70E740481C1C}">
                  <a14:useLocalDpi xmlns:a14="http://schemas.microsoft.com/office/drawing/2010/main"/>
                </a:ext>
              </a:extLst>
            </a:blip>
            <a:srcRect/>
            <a:stretch>
              <a:fillRect/>
            </a:stretch>
          </a:blipFill>
        </p:spPr>
        <p:txBody>
          <a:bodyPr/>
          <a:lstStyle/>
          <a:p>
            <a:endParaRPr lang="en-US" dirty="0"/>
          </a:p>
        </p:txBody>
      </p:sp>
      <p:sp>
        <p:nvSpPr>
          <p:cNvPr id="8" name="Content Placeholder 7">
            <a:extLst>
              <a:ext uri="{FF2B5EF4-FFF2-40B4-BE49-F238E27FC236}">
                <a16:creationId xmlns:a16="http://schemas.microsoft.com/office/drawing/2014/main" id="{7FF0220E-48F8-B4D9-19DE-7B457C3C221C}"/>
              </a:ext>
            </a:extLst>
          </p:cNvPr>
          <p:cNvSpPr>
            <a:spLocks noGrp="1"/>
          </p:cNvSpPr>
          <p:nvPr>
            <p:ph sz="quarter" idx="14"/>
          </p:nvPr>
        </p:nvSpPr>
        <p:spPr>
          <a:xfrm>
            <a:off x="7253745" y="2212975"/>
            <a:ext cx="4362450" cy="4095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7253745" y="6453002"/>
            <a:ext cx="1622776" cy="365125"/>
          </a:xfrm>
        </p:spPr>
        <p:txBody>
          <a:bodyPr/>
          <a:lstStyle>
            <a:lvl1pPr>
              <a:defRPr>
                <a:solidFill>
                  <a:schemeClr val="tx1"/>
                </a:solidFill>
                <a:effectLst/>
              </a:defRPr>
            </a:lvl1pPr>
          </a:lstStyle>
          <a:p>
            <a:fld id="{EE468DAA-49F6-4492-82E6-75555EB31418}" type="datetime1">
              <a:rPr lang="en-US" smtClean="0"/>
              <a:t>3/17/2025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96734474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ntent Photo 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8" y="583413"/>
            <a:ext cx="4361688" cy="1527048"/>
          </a:xfrm>
        </p:spPr>
        <p:txBody>
          <a:bodyPr anchor="b"/>
          <a:lstStyle/>
          <a:p>
            <a:r>
              <a:rPr lang="en-US"/>
              <a:t>Click to edit Master title style</a:t>
            </a:r>
          </a:p>
        </p:txBody>
      </p:sp>
      <p:sp>
        <p:nvSpPr>
          <p:cNvPr id="8" name="Content Placeholder 7">
            <a:extLst>
              <a:ext uri="{FF2B5EF4-FFF2-40B4-BE49-F238E27FC236}">
                <a16:creationId xmlns:a16="http://schemas.microsoft.com/office/drawing/2014/main" id="{747AED59-1A26-9C13-8482-7857E7DEFE52}"/>
              </a:ext>
            </a:extLst>
          </p:cNvPr>
          <p:cNvSpPr>
            <a:spLocks noGrp="1"/>
          </p:cNvSpPr>
          <p:nvPr>
            <p:ph sz="quarter" idx="14"/>
          </p:nvPr>
        </p:nvSpPr>
        <p:spPr>
          <a:xfrm>
            <a:off x="612775" y="2212975"/>
            <a:ext cx="4360863" cy="4095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137160" y="6453002"/>
            <a:ext cx="2031073" cy="365125"/>
          </a:xfrm>
        </p:spPr>
        <p:txBody>
          <a:bodyPr/>
          <a:lstStyle/>
          <a:p>
            <a:fld id="{41D22668-A3AE-429F-A351-A1583BA90793}" type="datetime1">
              <a:rPr lang="en-US" smtClean="0"/>
              <a:t>3/17/2025</a:t>
            </a:fld>
            <a:endParaRPr lang="en-US" dirty="0"/>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5745480" y="0"/>
            <a:ext cx="6446520" cy="6858000"/>
          </a:xfrm>
          <a:blipFill dpi="0" rotWithShape="1">
            <a:blip r:embed="rId2">
              <a:alphaModFix amt="60000"/>
              <a:extLst>
                <a:ext uri="{28A0092B-C50C-407E-A947-70E740481C1C}">
                  <a14:useLocalDpi xmlns:a14="http://schemas.microsoft.com/office/drawing/2010/main"/>
                </a:ext>
              </a:extLst>
            </a:blip>
            <a:srcRect/>
            <a:stretch>
              <a:fillRect/>
            </a:stretch>
          </a:blipFill>
        </p:spPr>
        <p:txBody>
          <a:bodyPr/>
          <a:lstStyle/>
          <a:p>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2168233" y="6453002"/>
            <a:ext cx="2805405" cy="365125"/>
          </a:xfrm>
        </p:spPr>
        <p:txBody>
          <a:bodyPr/>
          <a:lstStyle>
            <a:lvl1pPr>
              <a:defRPr>
                <a:solidFill>
                  <a:schemeClr val="tx1"/>
                </a:solidFill>
                <a:effectLst/>
              </a:defRPr>
            </a:lvl1p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a:xfrm>
            <a:off x="4923874" y="6453002"/>
            <a:ext cx="429207" cy="365125"/>
          </a:xfrm>
        </p:spPr>
        <p:txBody>
          <a:bodyPr/>
          <a:lstStyle>
            <a:lvl1pPr>
              <a:defRPr>
                <a:solidFill>
                  <a:schemeClr val="tx1"/>
                </a:solidFill>
                <a:effectLst/>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36918008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ntent Photo 7">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7094553" y="320040"/>
            <a:ext cx="4522936" cy="932688"/>
          </a:xfrm>
        </p:spPr>
        <p:txBody>
          <a:bodyPr anchor="b"/>
          <a:lstStyle>
            <a:lvl1pPr>
              <a:defRPr sz="3200"/>
            </a:lvl1pPr>
          </a:lstStyle>
          <a:p>
            <a:r>
              <a:rPr lang="en-US"/>
              <a:t>Click to edit Master title style</a:t>
            </a: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1" y="0"/>
            <a:ext cx="6492240" cy="6858000"/>
          </a:xfrm>
          <a:blipFill dpi="0" rotWithShape="1">
            <a:blip r:embed="rId2">
              <a:alphaModFix amt="60000"/>
              <a:extLst>
                <a:ext uri="{28A0092B-C50C-407E-A947-70E740481C1C}">
                  <a14:useLocalDpi xmlns:a14="http://schemas.microsoft.com/office/drawing/2010/main"/>
                </a:ext>
              </a:extLst>
            </a:blip>
            <a:srcRect/>
            <a:stretch>
              <a:fillRect/>
            </a:stretch>
          </a:blipFill>
        </p:spPr>
        <p:txBody>
          <a:bodyPr/>
          <a:lstStyle/>
          <a:p>
            <a:endParaRPr lang="en-US" dirty="0"/>
          </a:p>
        </p:txBody>
      </p:sp>
      <p:sp>
        <p:nvSpPr>
          <p:cNvPr id="8" name="Content Placeholder 7">
            <a:extLst>
              <a:ext uri="{FF2B5EF4-FFF2-40B4-BE49-F238E27FC236}">
                <a16:creationId xmlns:a16="http://schemas.microsoft.com/office/drawing/2014/main" id="{7FF0220E-48F8-B4D9-19DE-7B457C3C221C}"/>
              </a:ext>
            </a:extLst>
          </p:cNvPr>
          <p:cNvSpPr>
            <a:spLocks noGrp="1"/>
          </p:cNvSpPr>
          <p:nvPr>
            <p:ph sz="quarter" idx="14"/>
          </p:nvPr>
        </p:nvSpPr>
        <p:spPr>
          <a:xfrm>
            <a:off x="7104888" y="1380744"/>
            <a:ext cx="4512601" cy="49834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7104491" y="6453002"/>
            <a:ext cx="1772029" cy="365125"/>
          </a:xfrm>
        </p:spPr>
        <p:txBody>
          <a:bodyPr/>
          <a:lstStyle>
            <a:lvl1pPr>
              <a:defRPr>
                <a:solidFill>
                  <a:schemeClr val="tx1"/>
                </a:solidFill>
                <a:effectLst/>
              </a:defRPr>
            </a:lvl1pPr>
          </a:lstStyle>
          <a:p>
            <a:fld id="{CB3A2E2B-8F4D-437C-9F55-5E913AFC716A}" type="datetime1">
              <a:rPr lang="en-US" smtClean="0"/>
              <a:t>3/17/2025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417121593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ntent Photo 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8" y="320040"/>
            <a:ext cx="4572000" cy="932688"/>
          </a:xfrm>
        </p:spPr>
        <p:txBody>
          <a:bodyPr anchor="b"/>
          <a:lstStyle>
            <a:lvl1pPr>
              <a:defRPr sz="3200"/>
            </a:lvl1pPr>
          </a:lstStyle>
          <a:p>
            <a:r>
              <a:rPr lang="en-US"/>
              <a:t>Click to edit Master title style</a:t>
            </a:r>
          </a:p>
        </p:txBody>
      </p:sp>
      <p:sp>
        <p:nvSpPr>
          <p:cNvPr id="8" name="Content Placeholder 7">
            <a:extLst>
              <a:ext uri="{FF2B5EF4-FFF2-40B4-BE49-F238E27FC236}">
                <a16:creationId xmlns:a16="http://schemas.microsoft.com/office/drawing/2014/main" id="{747AED59-1A26-9C13-8482-7857E7DEFE52}"/>
              </a:ext>
            </a:extLst>
          </p:cNvPr>
          <p:cNvSpPr>
            <a:spLocks noGrp="1"/>
          </p:cNvSpPr>
          <p:nvPr>
            <p:ph sz="quarter" idx="14"/>
          </p:nvPr>
        </p:nvSpPr>
        <p:spPr>
          <a:xfrm>
            <a:off x="612774" y="1380744"/>
            <a:ext cx="4572000" cy="4983480"/>
          </a:xfrm>
        </p:spPr>
        <p:txBody>
          <a:bodyPr/>
          <a:lstStyle>
            <a:lvl1pPr marL="0" indent="0">
              <a:buNone/>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137160" y="6453002"/>
            <a:ext cx="2031073" cy="365125"/>
          </a:xfrm>
        </p:spPr>
        <p:txBody>
          <a:bodyPr/>
          <a:lstStyle/>
          <a:p>
            <a:fld id="{46C70014-48FC-4647-9615-BBD39F98887D}" type="datetime1">
              <a:rPr lang="en-US" smtClean="0"/>
              <a:t>3/17/2025</a:t>
            </a:fld>
            <a:endParaRPr lang="en-US" dirty="0"/>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5917720" y="0"/>
            <a:ext cx="6274279" cy="6858000"/>
          </a:xfrm>
          <a:blipFill dpi="0" rotWithShape="1">
            <a:blip r:embed="rId2">
              <a:alphaModFix amt="60000"/>
              <a:extLst>
                <a:ext uri="{28A0092B-C50C-407E-A947-70E740481C1C}">
                  <a14:useLocalDpi xmlns:a14="http://schemas.microsoft.com/office/drawing/2010/main"/>
                </a:ext>
              </a:extLst>
            </a:blip>
            <a:srcRect/>
            <a:stretch>
              <a:fillRect/>
            </a:stretch>
          </a:blipFill>
        </p:spPr>
        <p:txBody>
          <a:bodyPr/>
          <a:lstStyle/>
          <a:p>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2168233" y="6453002"/>
            <a:ext cx="2805405" cy="365125"/>
          </a:xfrm>
        </p:spPr>
        <p:txBody>
          <a:bodyPr/>
          <a:lstStyle>
            <a:lvl1pPr>
              <a:defRPr>
                <a:solidFill>
                  <a:schemeClr val="tx1"/>
                </a:solidFill>
                <a:effectLst/>
              </a:defRPr>
            </a:lvl1p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a:xfrm>
            <a:off x="4923874" y="6453002"/>
            <a:ext cx="429207" cy="365125"/>
          </a:xfrm>
        </p:spPr>
        <p:txBody>
          <a:bodyPr/>
          <a:lstStyle>
            <a:lvl1pPr>
              <a:defRPr>
                <a:solidFill>
                  <a:schemeClr val="tx1"/>
                </a:solidFill>
                <a:effectLst/>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31018207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ntent Photo 9">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8212663" y="583413"/>
            <a:ext cx="3401568" cy="1527048"/>
          </a:xfrm>
        </p:spPr>
        <p:txBody>
          <a:bodyPr anchor="b">
            <a:normAutofit/>
          </a:bodyPr>
          <a:lstStyle>
            <a:lvl1pPr>
              <a:defRPr sz="3200"/>
            </a:lvl1pPr>
          </a:lstStyle>
          <a:p>
            <a:r>
              <a:rPr lang="en-US"/>
              <a:t>Click to edit Master title style</a:t>
            </a: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0" y="0"/>
            <a:ext cx="7584144" cy="6858000"/>
          </a:xfrm>
          <a:blipFill dpi="0" rotWithShape="1">
            <a:blip r:embed="rId2">
              <a:alphaModFix amt="60000"/>
              <a:extLst>
                <a:ext uri="{28A0092B-C50C-407E-A947-70E740481C1C}">
                  <a14:useLocalDpi xmlns:a14="http://schemas.microsoft.com/office/drawing/2010/main"/>
                </a:ext>
              </a:extLst>
            </a:blip>
            <a:srcRect/>
            <a:stretch>
              <a:fillRect/>
            </a:stretch>
          </a:blipFill>
        </p:spPr>
        <p:txBody>
          <a:bodyPr/>
          <a:lstStyle/>
          <a:p>
            <a:endParaRPr lang="en-US" dirty="0"/>
          </a:p>
        </p:txBody>
      </p:sp>
      <p:sp>
        <p:nvSpPr>
          <p:cNvPr id="8" name="Content Placeholder 7">
            <a:extLst>
              <a:ext uri="{FF2B5EF4-FFF2-40B4-BE49-F238E27FC236}">
                <a16:creationId xmlns:a16="http://schemas.microsoft.com/office/drawing/2014/main" id="{747AED59-1A26-9C13-8482-7857E7DEFE52}"/>
              </a:ext>
            </a:extLst>
          </p:cNvPr>
          <p:cNvSpPr>
            <a:spLocks noGrp="1"/>
          </p:cNvSpPr>
          <p:nvPr>
            <p:ph sz="quarter" idx="14"/>
          </p:nvPr>
        </p:nvSpPr>
        <p:spPr>
          <a:xfrm>
            <a:off x="8212790" y="2212975"/>
            <a:ext cx="3401568" cy="4095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5305F20-8340-4F06-2EA5-4D05FFED4587}"/>
              </a:ext>
            </a:extLst>
          </p:cNvPr>
          <p:cNvSpPr>
            <a:spLocks noGrp="1"/>
          </p:cNvSpPr>
          <p:nvPr>
            <p:ph type="dt" sz="half" idx="15"/>
          </p:nvPr>
        </p:nvSpPr>
        <p:spPr>
          <a:xfrm>
            <a:off x="8212663" y="6453002"/>
            <a:ext cx="922372" cy="365125"/>
          </a:xfrm>
        </p:spPr>
        <p:txBody>
          <a:bodyPr/>
          <a:lstStyle/>
          <a:p>
            <a:fld id="{C089F4EF-3CDF-46D7-ADF4-3A52C84FD8BE}" type="datetime1">
              <a:rPr lang="en-US" smtClean="0"/>
              <a:t>3/17/2025</a:t>
            </a:fld>
            <a:endParaRPr lang="en-US" dirty="0"/>
          </a:p>
        </p:txBody>
      </p:sp>
      <p:sp>
        <p:nvSpPr>
          <p:cNvPr id="9" name="Footer Placeholder 8">
            <a:extLst>
              <a:ext uri="{FF2B5EF4-FFF2-40B4-BE49-F238E27FC236}">
                <a16:creationId xmlns:a16="http://schemas.microsoft.com/office/drawing/2014/main" id="{B09198F5-FF38-389C-E060-120AC6301809}"/>
              </a:ext>
            </a:extLst>
          </p:cNvPr>
          <p:cNvSpPr>
            <a:spLocks noGrp="1"/>
          </p:cNvSpPr>
          <p:nvPr>
            <p:ph type="ftr" sz="quarter" idx="16"/>
          </p:nvPr>
        </p:nvSpPr>
        <p:spPr>
          <a:xfrm>
            <a:off x="9135035" y="6453002"/>
            <a:ext cx="2546891" cy="365125"/>
          </a:xfrm>
        </p:spPr>
        <p:txBody>
          <a:bodyPr/>
          <a:lstStyle/>
          <a:p>
            <a:r>
              <a:rPr lang="en-US" dirty="0"/>
              <a:t>Sample Footer Text</a:t>
            </a:r>
          </a:p>
        </p:txBody>
      </p:sp>
      <p:sp>
        <p:nvSpPr>
          <p:cNvPr id="10" name="Slide Number Placeholder 9">
            <a:extLst>
              <a:ext uri="{FF2B5EF4-FFF2-40B4-BE49-F238E27FC236}">
                <a16:creationId xmlns:a16="http://schemas.microsoft.com/office/drawing/2014/main" id="{4963CA08-6B63-DC1E-8CB3-C323C9040122}"/>
              </a:ext>
            </a:extLst>
          </p:cNvPr>
          <p:cNvSpPr>
            <a:spLocks noGrp="1"/>
          </p:cNvSpPr>
          <p:nvPr>
            <p:ph type="sldNum" sz="quarter" idx="17"/>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337078269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ontent Photo 10">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8" y="583413"/>
            <a:ext cx="3401568" cy="1527048"/>
          </a:xfrm>
        </p:spPr>
        <p:txBody>
          <a:bodyPr anchor="b">
            <a:normAutofit/>
          </a:bodyPr>
          <a:lstStyle>
            <a:lvl1pPr>
              <a:defRPr sz="3200"/>
            </a:lvl1pPr>
          </a:lstStyle>
          <a:p>
            <a:r>
              <a:rPr lang="en-US"/>
              <a:t>Click to edit Master title style</a:t>
            </a:r>
          </a:p>
        </p:txBody>
      </p:sp>
      <p:sp>
        <p:nvSpPr>
          <p:cNvPr id="8" name="Content Placeholder 7">
            <a:extLst>
              <a:ext uri="{FF2B5EF4-FFF2-40B4-BE49-F238E27FC236}">
                <a16:creationId xmlns:a16="http://schemas.microsoft.com/office/drawing/2014/main" id="{747AED59-1A26-9C13-8482-7857E7DEFE52}"/>
              </a:ext>
            </a:extLst>
          </p:cNvPr>
          <p:cNvSpPr>
            <a:spLocks noGrp="1"/>
          </p:cNvSpPr>
          <p:nvPr>
            <p:ph sz="quarter" idx="14"/>
          </p:nvPr>
        </p:nvSpPr>
        <p:spPr>
          <a:xfrm>
            <a:off x="612775" y="2212975"/>
            <a:ext cx="3401568" cy="4095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137160" y="6453002"/>
            <a:ext cx="1067625" cy="365125"/>
          </a:xfrm>
        </p:spPr>
        <p:txBody>
          <a:bodyPr/>
          <a:lstStyle/>
          <a:p>
            <a:fld id="{E635C43F-DBB1-4D83-B442-E1529AA900C2}" type="datetime1">
              <a:rPr lang="en-US" smtClean="0"/>
              <a:t>3/17/2025</a:t>
            </a:fld>
            <a:endParaRPr lang="en-US" dirty="0"/>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4761780" y="0"/>
            <a:ext cx="7430219" cy="6858000"/>
          </a:xfrm>
          <a:blipFill dpi="0" rotWithShape="1">
            <a:blip r:embed="rId2">
              <a:alphaModFix amt="60000"/>
              <a:extLst>
                <a:ext uri="{28A0092B-C50C-407E-A947-70E740481C1C}">
                  <a14:useLocalDpi xmlns:a14="http://schemas.microsoft.com/office/drawing/2010/main"/>
                </a:ext>
              </a:extLst>
            </a:blip>
            <a:srcRect/>
            <a:stretch>
              <a:fillRect/>
            </a:stretch>
          </a:blipFill>
        </p:spPr>
        <p:txBody>
          <a:bodyPr/>
          <a:lstStyle/>
          <a:p>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1204785" y="6453002"/>
            <a:ext cx="2805405" cy="365125"/>
          </a:xfrm>
        </p:spPr>
        <p:txBody>
          <a:bodyPr/>
          <a:lstStyle>
            <a:lvl1pPr>
              <a:defRPr>
                <a:solidFill>
                  <a:schemeClr val="tx1"/>
                </a:solidFill>
                <a:effectLst/>
              </a:defRPr>
            </a:lvl1p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a:xfrm>
            <a:off x="3960426" y="6453002"/>
            <a:ext cx="429207" cy="365125"/>
          </a:xfrm>
        </p:spPr>
        <p:txBody>
          <a:bodyPr/>
          <a:lstStyle>
            <a:lvl1pPr>
              <a:defRPr>
                <a:solidFill>
                  <a:schemeClr val="tx1"/>
                </a:solidFill>
                <a:effectLst/>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407153323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ontent Photo 1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8343102" y="1078992"/>
            <a:ext cx="3273552" cy="1942773"/>
          </a:xfrm>
        </p:spPr>
        <p:txBody>
          <a:bodyPr anchor="b"/>
          <a:lstStyle/>
          <a:p>
            <a:r>
              <a:rPr lang="en-US"/>
              <a:t>Click to edit Master title style</a:t>
            </a: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0" y="0"/>
            <a:ext cx="7781365" cy="6858000"/>
          </a:xfrm>
          <a:blipFill dpi="0" rotWithShape="1">
            <a:blip r:embed="rId2">
              <a:alphaModFix amt="60000"/>
              <a:extLst>
                <a:ext uri="{28A0092B-C50C-407E-A947-70E740481C1C}">
                  <a14:useLocalDpi xmlns:a14="http://schemas.microsoft.com/office/drawing/2010/main"/>
                </a:ext>
              </a:extLst>
            </a:blip>
            <a:srcRect/>
            <a:stretch>
              <a:fillRect/>
            </a:stretch>
          </a:blipFill>
        </p:spPr>
        <p:txBody>
          <a:bodyPr/>
          <a:lstStyle/>
          <a:p>
            <a:endParaRPr lang="en-US" dirty="0"/>
          </a:p>
        </p:txBody>
      </p:sp>
      <p:sp>
        <p:nvSpPr>
          <p:cNvPr id="8" name="Content Placeholder 7">
            <a:extLst>
              <a:ext uri="{FF2B5EF4-FFF2-40B4-BE49-F238E27FC236}">
                <a16:creationId xmlns:a16="http://schemas.microsoft.com/office/drawing/2014/main" id="{6E0D00CE-C191-6DE5-9D82-7EFB59BC3739}"/>
              </a:ext>
            </a:extLst>
          </p:cNvPr>
          <p:cNvSpPr>
            <a:spLocks noGrp="1"/>
          </p:cNvSpPr>
          <p:nvPr>
            <p:ph sz="quarter" idx="14"/>
          </p:nvPr>
        </p:nvSpPr>
        <p:spPr>
          <a:xfrm>
            <a:off x="8344096" y="3099816"/>
            <a:ext cx="3273552" cy="2953512"/>
          </a:xfrm>
        </p:spPr>
        <p:txBody>
          <a:bodyPr>
            <a:normAutofit/>
          </a:bodyPr>
          <a:lstStyle>
            <a:lvl1pPr marL="0" indent="0">
              <a:buNone/>
              <a:defRPr sz="1600"/>
            </a:lvl1pPr>
            <a:lvl2pPr marL="228600" indent="0">
              <a:buNone/>
              <a:defRPr sz="1400"/>
            </a:lvl2pPr>
            <a:lvl3pPr marL="457200" indent="0">
              <a:buNone/>
              <a:defRPr sz="1200"/>
            </a:lvl3pPr>
            <a:lvl4pPr marL="685800" indent="0">
              <a:buNone/>
              <a:defRPr sz="1100"/>
            </a:lvl4pPr>
            <a:lvl5pPr marL="914400" indent="0">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8343102" y="6453002"/>
            <a:ext cx="1003659" cy="365125"/>
          </a:xfrm>
        </p:spPr>
        <p:txBody>
          <a:bodyPr/>
          <a:lstStyle>
            <a:lvl1pPr>
              <a:defRPr>
                <a:solidFill>
                  <a:schemeClr val="tx1"/>
                </a:solidFill>
                <a:effectLst/>
              </a:defRPr>
            </a:lvl1pPr>
          </a:lstStyle>
          <a:p>
            <a:fld id="{2D13F81E-C5BD-4314-B9B9-AAE2702F29D2}" type="datetime1">
              <a:rPr lang="en-US" smtClean="0"/>
              <a:t>3/17/2025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9346761" y="6453002"/>
            <a:ext cx="2335165" cy="365125"/>
          </a:xfrm>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12467347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1981200" y="1318302"/>
            <a:ext cx="8229600" cy="2621154"/>
          </a:xfrm>
        </p:spPr>
        <p:txBody>
          <a:bodyPr anchor="b">
            <a:normAutofit/>
          </a:bodyPr>
          <a:lstStyle>
            <a:lvl1pPr algn="ctr">
              <a:defRPr sz="6000"/>
            </a:lvl1pPr>
          </a:lstStyle>
          <a:p>
            <a:r>
              <a:rPr lang="en-US" dirty="0"/>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2301923" y="4039647"/>
            <a:ext cx="7588155" cy="1414091"/>
          </a:xfrm>
        </p:spPr>
        <p:txBody>
          <a:bodyPr>
            <a:normAutofit/>
          </a:bodyPr>
          <a:lstStyle>
            <a:lvl1pPr marL="0" indent="0" algn="ctr">
              <a:buNone/>
              <a:defRPr sz="2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p>
            <a:fld id="{E6B19A73-9EF0-435E-951F-A4ACE59FBD85}" type="datetime1">
              <a:rPr lang="en-US" smtClean="0"/>
              <a:t>3/17/2025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1370495927"/>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ontent Photo 1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321733" y="5012268"/>
            <a:ext cx="3739896" cy="1390330"/>
          </a:xfrm>
        </p:spPr>
        <p:txBody>
          <a:bodyPr anchor="t">
            <a:normAutofit/>
          </a:bodyPr>
          <a:lstStyle>
            <a:lvl1pPr>
              <a:defRPr sz="3200"/>
            </a:lvl1pPr>
          </a:lstStyle>
          <a:p>
            <a:r>
              <a:rPr lang="en-US"/>
              <a:t>Click to edit Master title style</a:t>
            </a: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1" y="0"/>
            <a:ext cx="12192000" cy="4635132"/>
          </a:xfrm>
          <a:blipFill dpi="0" rotWithShape="1">
            <a:blip r:embed="rId2">
              <a:alphaModFix amt="60000"/>
              <a:extLst>
                <a:ext uri="{28A0092B-C50C-407E-A947-70E740481C1C}">
                  <a14:useLocalDpi xmlns:a14="http://schemas.microsoft.com/office/drawing/2010/main"/>
                </a:ext>
              </a:extLst>
            </a:blip>
            <a:srcRect/>
            <a:stretch>
              <a:fillRect/>
            </a:stretch>
          </a:blipFill>
        </p:spPr>
        <p:txBody>
          <a:bodyPr/>
          <a:lstStyle/>
          <a:p>
            <a:endParaRPr lang="en-US" dirty="0"/>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ADC8C146-0A20-4029-98D5-9A42EEDF8B24}" type="datetime1">
              <a:rPr lang="en-US" smtClean="0"/>
              <a:t>3/17/2025</a:t>
            </a:fld>
            <a:endParaRPr lang="en-US" dirty="0"/>
          </a:p>
        </p:txBody>
      </p:sp>
      <p:sp>
        <p:nvSpPr>
          <p:cNvPr id="8" name="Content Placeholder 7">
            <a:extLst>
              <a:ext uri="{FF2B5EF4-FFF2-40B4-BE49-F238E27FC236}">
                <a16:creationId xmlns:a16="http://schemas.microsoft.com/office/drawing/2014/main" id="{C3D15418-1E32-0501-0E66-54FC2DD08E39}"/>
              </a:ext>
            </a:extLst>
          </p:cNvPr>
          <p:cNvSpPr>
            <a:spLocks noGrp="1"/>
          </p:cNvSpPr>
          <p:nvPr>
            <p:ph sz="quarter" idx="14"/>
          </p:nvPr>
        </p:nvSpPr>
        <p:spPr>
          <a:xfrm>
            <a:off x="5349240" y="5012267"/>
            <a:ext cx="6400800" cy="1390330"/>
          </a:xfrm>
        </p:spPr>
        <p:txBody>
          <a:bodyPr>
            <a:noAutofit/>
          </a:bodyPr>
          <a:lstStyle>
            <a:lvl1pPr marL="0" indent="0">
              <a:buFont typeface="Arial" panose="020B0604020202020204" pitchFamily="34" charset="0"/>
              <a:buNone/>
              <a:defRPr sz="1600"/>
            </a:lvl1pPr>
            <a:lvl2pPr marL="228600" indent="0">
              <a:buFont typeface="Arial" panose="020B0604020202020204" pitchFamily="34" charset="0"/>
              <a:buNone/>
              <a:defRPr sz="1400"/>
            </a:lvl2pPr>
            <a:lvl3pPr marL="457200" indent="0">
              <a:buFont typeface="Arial" panose="020B0604020202020204" pitchFamily="34" charset="0"/>
              <a:buNone/>
              <a:defRPr sz="1200"/>
            </a:lvl3pPr>
            <a:lvl4pPr marL="685800" indent="0">
              <a:buFont typeface="Arial" panose="020B0604020202020204" pitchFamily="34" charset="0"/>
              <a:buNone/>
              <a:defRPr sz="1100"/>
            </a:lvl4pPr>
            <a:lvl5pPr marL="914400" indent="0">
              <a:buFont typeface="Arial" panose="020B0604020202020204" pitchFamily="34" charset="0"/>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110288879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ontent Photo 1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321733" y="4162318"/>
            <a:ext cx="2953618" cy="1892808"/>
          </a:xfrm>
        </p:spPr>
        <p:txBody>
          <a:bodyPr anchor="t">
            <a:normAutofit/>
          </a:bodyPr>
          <a:lstStyle>
            <a:lvl1pPr>
              <a:defRPr sz="3200"/>
            </a:lvl1pPr>
          </a:lstStyle>
          <a:p>
            <a:r>
              <a:rPr lang="en-US"/>
              <a:t>Click to edit Master title style</a:t>
            </a: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1" y="0"/>
            <a:ext cx="12192000" cy="3778270"/>
          </a:xfrm>
          <a:blipFill dpi="0" rotWithShape="1">
            <a:blip r:embed="rId2">
              <a:alphaModFix amt="60000"/>
              <a:extLst>
                <a:ext uri="{28A0092B-C50C-407E-A947-70E740481C1C}">
                  <a14:useLocalDpi xmlns:a14="http://schemas.microsoft.com/office/drawing/2010/main"/>
                </a:ext>
              </a:extLst>
            </a:blip>
            <a:srcRect/>
            <a:stretch>
              <a:fillRect/>
            </a:stretch>
          </a:blipFill>
        </p:spPr>
        <p:txBody>
          <a:bodyPr/>
          <a:lstStyle/>
          <a:p>
            <a:endParaRPr lang="en-US" dirty="0"/>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87C12A2F-57DF-45DA-A7E9-678FD33267B9}" type="datetime1">
              <a:rPr lang="en-US" smtClean="0"/>
              <a:t>3/17/2025</a:t>
            </a:fld>
            <a:endParaRPr lang="en-US" dirty="0"/>
          </a:p>
        </p:txBody>
      </p:sp>
      <p:sp>
        <p:nvSpPr>
          <p:cNvPr id="8" name="Content Placeholder 7">
            <a:extLst>
              <a:ext uri="{FF2B5EF4-FFF2-40B4-BE49-F238E27FC236}">
                <a16:creationId xmlns:a16="http://schemas.microsoft.com/office/drawing/2014/main" id="{C3D15418-1E32-0501-0E66-54FC2DD08E39}"/>
              </a:ext>
            </a:extLst>
          </p:cNvPr>
          <p:cNvSpPr>
            <a:spLocks noGrp="1"/>
          </p:cNvSpPr>
          <p:nvPr>
            <p:ph sz="quarter" idx="14"/>
          </p:nvPr>
        </p:nvSpPr>
        <p:spPr>
          <a:xfrm>
            <a:off x="3977640" y="4162318"/>
            <a:ext cx="7772400" cy="2240280"/>
          </a:xfrm>
        </p:spPr>
        <p:txBody>
          <a:bodyPr>
            <a:noAutofit/>
          </a:bodyPr>
          <a:lstStyle>
            <a:lvl1pPr marL="285750" indent="-285750">
              <a:buFont typeface="Arial" panose="020B0604020202020204" pitchFamily="34" charset="0"/>
              <a:buChar char="•"/>
              <a:defRPr sz="1800"/>
            </a:lvl1pPr>
            <a:lvl2pPr marL="514350" indent="-285750">
              <a:buFont typeface="Arial" panose="020B0604020202020204" pitchFamily="34" charset="0"/>
              <a:buChar char="•"/>
              <a:defRPr sz="1600"/>
            </a:lvl2pPr>
            <a:lvl3pPr marL="742950" indent="-285750">
              <a:buFont typeface="Arial" panose="020B0604020202020204" pitchFamily="34" charset="0"/>
              <a:buChar char="•"/>
              <a:defRPr sz="1400"/>
            </a:lvl3pPr>
            <a:lvl4pPr marL="857250" indent="-171450">
              <a:buFont typeface="Arial" panose="020B0604020202020204" pitchFamily="34" charset="0"/>
              <a:buChar char="•"/>
              <a:defRPr sz="1200"/>
            </a:lvl4pPr>
            <a:lvl5pPr marL="1085850" indent="-171450">
              <a:buFont typeface="Arial" panose="020B0604020202020204" pitchFamily="34" charset="0"/>
              <a:buChar cha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62591928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ontent Photo 1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321733" y="561425"/>
            <a:ext cx="2953618" cy="1892808"/>
          </a:xfrm>
        </p:spPr>
        <p:txBody>
          <a:bodyPr anchor="t">
            <a:normAutofit/>
          </a:bodyPr>
          <a:lstStyle>
            <a:lvl1pPr>
              <a:defRPr sz="3200"/>
            </a:lvl1pPr>
          </a:lstStyle>
          <a:p>
            <a:r>
              <a:rPr lang="en-US"/>
              <a:t>Click to edit Master title style</a:t>
            </a: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1" y="3079730"/>
            <a:ext cx="12192000" cy="3778270"/>
          </a:xfrm>
          <a:blipFill dpi="0" rotWithShape="1">
            <a:blip r:embed="rId2">
              <a:alphaModFix amt="60000"/>
              <a:extLst>
                <a:ext uri="{28A0092B-C50C-407E-A947-70E740481C1C}">
                  <a14:useLocalDpi xmlns:a14="http://schemas.microsoft.com/office/drawing/2010/main"/>
                </a:ext>
              </a:extLst>
            </a:blip>
            <a:srcRect/>
            <a:stretch>
              <a:fillRect/>
            </a:stretch>
          </a:blipFill>
        </p:spPr>
        <p:txBody>
          <a:bodyPr/>
          <a:lstStyle/>
          <a:p>
            <a:endParaRPr lang="en-US" dirty="0"/>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137160" y="59778"/>
            <a:ext cx="3494314" cy="365125"/>
          </a:xfrm>
        </p:spPr>
        <p:txBody>
          <a:bodyPr/>
          <a:lstStyle/>
          <a:p>
            <a:fld id="{9128053F-E531-4885-B604-CF1A6DEEE405}" type="datetime1">
              <a:rPr lang="en-US" smtClean="0"/>
              <a:t>3/17/2025</a:t>
            </a:fld>
            <a:endParaRPr lang="en-US" dirty="0"/>
          </a:p>
        </p:txBody>
      </p:sp>
      <p:sp>
        <p:nvSpPr>
          <p:cNvPr id="8" name="Content Placeholder 7">
            <a:extLst>
              <a:ext uri="{FF2B5EF4-FFF2-40B4-BE49-F238E27FC236}">
                <a16:creationId xmlns:a16="http://schemas.microsoft.com/office/drawing/2014/main" id="{C3D15418-1E32-0501-0E66-54FC2DD08E39}"/>
              </a:ext>
            </a:extLst>
          </p:cNvPr>
          <p:cNvSpPr>
            <a:spLocks noGrp="1"/>
          </p:cNvSpPr>
          <p:nvPr>
            <p:ph sz="quarter" idx="14"/>
          </p:nvPr>
        </p:nvSpPr>
        <p:spPr>
          <a:xfrm>
            <a:off x="3977640" y="561425"/>
            <a:ext cx="7772400" cy="2240280"/>
          </a:xfrm>
        </p:spPr>
        <p:txBody>
          <a:bodyPr>
            <a:noAutofit/>
          </a:bodyPr>
          <a:lstStyle>
            <a:lvl1pPr marL="285750" indent="-285750">
              <a:buFont typeface="Arial" panose="020B0604020202020204" pitchFamily="34" charset="0"/>
              <a:buChar char="•"/>
              <a:defRPr sz="1800"/>
            </a:lvl1pPr>
            <a:lvl2pPr marL="514350" indent="-285750">
              <a:buFont typeface="Arial" panose="020B0604020202020204" pitchFamily="34" charset="0"/>
              <a:buChar char="•"/>
              <a:defRPr sz="1600"/>
            </a:lvl2pPr>
            <a:lvl3pPr marL="742950" indent="-285750">
              <a:buFont typeface="Arial" panose="020B0604020202020204" pitchFamily="34" charset="0"/>
              <a:buChar char="•"/>
              <a:defRPr sz="1400"/>
            </a:lvl3pPr>
            <a:lvl4pPr marL="857250" indent="-171450">
              <a:buFont typeface="Arial" panose="020B0604020202020204" pitchFamily="34" charset="0"/>
              <a:buChar char="•"/>
              <a:defRPr sz="1200"/>
            </a:lvl4pPr>
            <a:lvl5pPr marL="1085850" indent="-171450">
              <a:buFont typeface="Arial" panose="020B0604020202020204" pitchFamily="34" charset="0"/>
              <a:buChar cha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8876521" y="59778"/>
            <a:ext cx="2805405" cy="365125"/>
          </a:xfrm>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a:xfrm>
            <a:off x="11632162" y="59778"/>
            <a:ext cx="429207" cy="365125"/>
          </a:xfrm>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346768102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ontent Photo 1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6" y="603504"/>
            <a:ext cx="10972802" cy="970463"/>
          </a:xfrm>
        </p:spPr>
        <p:txBody>
          <a:bodyPr anchor="ctr"/>
          <a:lstStyle/>
          <a:p>
            <a:r>
              <a:rPr lang="en-US"/>
              <a:t>Click to edit Master title style</a:t>
            </a: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612645" y="1828800"/>
            <a:ext cx="6172200" cy="4425696"/>
          </a:xfrm>
          <a:blipFill dpi="0" rotWithShape="1">
            <a:blip r:embed="rId2" cstate="print">
              <a:alphaModFix amt="60000"/>
              <a:extLst>
                <a:ext uri="{28A0092B-C50C-407E-A947-70E740481C1C}">
                  <a14:useLocalDpi xmlns:a14="http://schemas.microsoft.com/office/drawing/2010/main"/>
                </a:ext>
              </a:extLst>
            </a:blip>
            <a:srcRect/>
            <a:stretch>
              <a:fillRect/>
            </a:stretch>
          </a:blipFill>
        </p:spPr>
        <p:txBody>
          <a:bodyPr/>
          <a:lstStyle/>
          <a:p>
            <a:endParaRPr lang="en-US" dirty="0"/>
          </a:p>
        </p:txBody>
      </p:sp>
      <p:sp>
        <p:nvSpPr>
          <p:cNvPr id="8" name="Content Placeholder 7">
            <a:extLst>
              <a:ext uri="{FF2B5EF4-FFF2-40B4-BE49-F238E27FC236}">
                <a16:creationId xmlns:a16="http://schemas.microsoft.com/office/drawing/2014/main" id="{C1897688-419F-6EB2-5CC1-DC14924E5FC3}"/>
              </a:ext>
            </a:extLst>
          </p:cNvPr>
          <p:cNvSpPr>
            <a:spLocks noGrp="1"/>
          </p:cNvSpPr>
          <p:nvPr>
            <p:ph sz="quarter" idx="14"/>
          </p:nvPr>
        </p:nvSpPr>
        <p:spPr>
          <a:xfrm>
            <a:off x="7327395" y="1828800"/>
            <a:ext cx="4251960" cy="442887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4766791B-F730-470C-BD5E-FFF8D449589F}" type="datetime1">
              <a:rPr lang="en-US" smtClean="0"/>
              <a:t>3/17/2025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377976790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ontent Photo 1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8" y="548639"/>
            <a:ext cx="4672584" cy="1453896"/>
          </a:xfrm>
        </p:spPr>
        <p:txBody>
          <a:bodyPr>
            <a:normAutofit/>
          </a:bodyPr>
          <a:lstStyle>
            <a:lvl1pPr>
              <a:defRPr sz="3600"/>
            </a:lvl1pPr>
          </a:lstStyle>
          <a:p>
            <a:r>
              <a:rPr lang="en-US"/>
              <a:t>Click to edit Master title style</a:t>
            </a: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612648" y="2290890"/>
            <a:ext cx="4672584" cy="4041648"/>
          </a:xfrm>
          <a:blipFill dpi="0" rotWithShape="1">
            <a:blip r:embed="rId2" cstate="print">
              <a:alphaModFix amt="60000"/>
              <a:extLst>
                <a:ext uri="{28A0092B-C50C-407E-A947-70E740481C1C}">
                  <a14:useLocalDpi xmlns:a14="http://schemas.microsoft.com/office/drawing/2010/main"/>
                </a:ext>
              </a:extLst>
            </a:blip>
            <a:srcRect/>
            <a:stretch>
              <a:fillRect/>
            </a:stretch>
          </a:blipFill>
        </p:spPr>
        <p:txBody>
          <a:bodyPr/>
          <a:lstStyle/>
          <a:p>
            <a:endParaRPr lang="en-US" dirty="0"/>
          </a:p>
        </p:txBody>
      </p:sp>
      <p:sp>
        <p:nvSpPr>
          <p:cNvPr id="8" name="Content Placeholder 7">
            <a:extLst>
              <a:ext uri="{FF2B5EF4-FFF2-40B4-BE49-F238E27FC236}">
                <a16:creationId xmlns:a16="http://schemas.microsoft.com/office/drawing/2014/main" id="{8BAC3300-BF12-B200-9F06-8D5AC45CB7EF}"/>
              </a:ext>
            </a:extLst>
          </p:cNvPr>
          <p:cNvSpPr>
            <a:spLocks noGrp="1"/>
          </p:cNvSpPr>
          <p:nvPr>
            <p:ph sz="quarter" idx="14"/>
          </p:nvPr>
        </p:nvSpPr>
        <p:spPr>
          <a:xfrm>
            <a:off x="6096000" y="549275"/>
            <a:ext cx="5585925" cy="57832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4E73FE0C-303A-49D2-B22C-9FE8AE7D9EF1}" type="datetime1">
              <a:rPr lang="en-US" smtClean="0"/>
              <a:t>3/17/2025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1146012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ontent Photo 17">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4678" y="550217"/>
            <a:ext cx="3657603" cy="1453896"/>
          </a:xfrm>
        </p:spPr>
        <p:txBody>
          <a:bodyPr anchor="t">
            <a:normAutofit/>
          </a:bodyPr>
          <a:lstStyle>
            <a:lvl1pPr>
              <a:defRPr sz="3200"/>
            </a:lvl1pPr>
          </a:lstStyle>
          <a:p>
            <a:r>
              <a:rPr lang="en-US"/>
              <a:t>Click to edit Master title style</a:t>
            </a: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731521" y="2295144"/>
            <a:ext cx="3490176" cy="4041648"/>
          </a:xfrm>
          <a:blipFill dpi="0" rotWithShape="1">
            <a:blip r:embed="rId2">
              <a:alphaModFix amt="60000"/>
              <a:extLst>
                <a:ext uri="{28A0092B-C50C-407E-A947-70E740481C1C}">
                  <a14:useLocalDpi xmlns:a14="http://schemas.microsoft.com/office/drawing/2010/main"/>
                </a:ext>
              </a:extLst>
            </a:blip>
            <a:srcRect/>
            <a:stretch>
              <a:fillRect/>
            </a:stretch>
          </a:blipFill>
        </p:spPr>
        <p:txBody>
          <a:bodyPr/>
          <a:lstStyle>
            <a:lvl1pPr marL="0" indent="0">
              <a:buNone/>
              <a:defRPr/>
            </a:lvl1pPr>
          </a:lstStyle>
          <a:p>
            <a:endParaRPr lang="en-US" dirty="0"/>
          </a:p>
        </p:txBody>
      </p:sp>
      <p:sp>
        <p:nvSpPr>
          <p:cNvPr id="8" name="Content Placeholder 7">
            <a:extLst>
              <a:ext uri="{FF2B5EF4-FFF2-40B4-BE49-F238E27FC236}">
                <a16:creationId xmlns:a16="http://schemas.microsoft.com/office/drawing/2014/main" id="{83F7B03F-5EDA-605B-1A2E-F48896E48939}"/>
              </a:ext>
            </a:extLst>
          </p:cNvPr>
          <p:cNvSpPr>
            <a:spLocks noGrp="1"/>
          </p:cNvSpPr>
          <p:nvPr>
            <p:ph sz="quarter" idx="14"/>
          </p:nvPr>
        </p:nvSpPr>
        <p:spPr>
          <a:xfrm>
            <a:off x="5016500" y="549275"/>
            <a:ext cx="6561138" cy="57594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D73859A7-84EB-4384-87AF-59CC16704CF8}" type="datetime1">
              <a:rPr lang="en-US" smtClean="0"/>
              <a:t>3/17/2025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187380775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reserve="1">
  <p:cSld name="Big Number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hasCustomPrompt="1"/>
          </p:nvPr>
        </p:nvSpPr>
        <p:spPr>
          <a:xfrm>
            <a:off x="539496" y="566928"/>
            <a:ext cx="10826496" cy="4334256"/>
          </a:xfrm>
        </p:spPr>
        <p:txBody>
          <a:bodyPr anchor="b">
            <a:normAutofit/>
          </a:bodyPr>
          <a:lstStyle>
            <a:lvl1pPr algn="l">
              <a:defRPr sz="23200">
                <a:solidFill>
                  <a:schemeClr val="accent1">
                    <a:lumMod val="75000"/>
                  </a:schemeClr>
                </a:solidFill>
              </a:defRPr>
            </a:lvl1pPr>
          </a:lstStyle>
          <a:p>
            <a:r>
              <a:rPr lang="en-US" dirty="0"/>
              <a:t>##%</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694944" y="4718304"/>
            <a:ext cx="5897880" cy="1353312"/>
          </a:xfrm>
        </p:spPr>
        <p:txBody>
          <a:bodyPr anchor="t">
            <a:normAutofit/>
          </a:bodyPr>
          <a:lstStyle>
            <a:lvl1pPr marL="0" indent="0" algn="l">
              <a:buNone/>
              <a:defRPr sz="2800" cap="none" baseline="0">
                <a:solidFill>
                  <a:schemeClr val="accent1">
                    <a:lumMod val="7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p>
            <a:fld id="{E5AD3D17-73C9-402C-91E7-BA73E6829C50}" type="datetime1">
              <a:rPr lang="en-US" smtClean="0"/>
              <a:t>3/17/2025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554468527"/>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type="title" preserve="1">
  <p:cSld name="Big Number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hasCustomPrompt="1"/>
          </p:nvPr>
        </p:nvSpPr>
        <p:spPr>
          <a:xfrm>
            <a:off x="822960" y="603504"/>
            <a:ext cx="10543032" cy="4206240"/>
          </a:xfrm>
        </p:spPr>
        <p:txBody>
          <a:bodyPr anchor="b">
            <a:normAutofit/>
          </a:bodyPr>
          <a:lstStyle>
            <a:lvl1pPr algn="ctr">
              <a:defRPr sz="23200">
                <a:solidFill>
                  <a:schemeClr val="accent1">
                    <a:lumMod val="75000"/>
                  </a:schemeClr>
                </a:solidFill>
              </a:defRPr>
            </a:lvl1pPr>
          </a:lstStyle>
          <a:p>
            <a:r>
              <a:rPr lang="en-US" dirty="0"/>
              <a:t>##%</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2377440" y="4809744"/>
            <a:ext cx="7525512" cy="1545336"/>
          </a:xfrm>
        </p:spPr>
        <p:txBody>
          <a:bodyPr anchor="t">
            <a:normAutofit/>
          </a:bodyPr>
          <a:lstStyle>
            <a:lvl1pPr marL="0" indent="0" algn="ctr">
              <a:buNone/>
              <a:defRPr sz="2800" cap="none" baseline="0">
                <a:solidFill>
                  <a:schemeClr val="accent1">
                    <a:lumMod val="7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p>
            <a:fld id="{C77A7CDD-9512-40CC-9351-FC0DE186CFBD}" type="datetime1">
              <a:rPr lang="en-US" smtClean="0"/>
              <a:t>3/17/2025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4111760160"/>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type="title" preserve="1">
  <p:cSld name="Big Number 3">
    <p:bg>
      <p:bgRef idx="1001">
        <a:schemeClr val="bg2"/>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93814EA-F598-EBFD-83D1-6782D7CBB598}"/>
              </a:ext>
            </a:extLst>
          </p:cNvPr>
          <p:cNvSpPr/>
          <p:nvPr userDrawn="1"/>
        </p:nvSpPr>
        <p:spPr>
          <a:xfrm>
            <a:off x="0" y="0"/>
            <a:ext cx="12192000" cy="6858000"/>
          </a:xfrm>
          <a:prstGeom prst="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4336E9A-8E96-CD8C-7598-F87632CD81CF}"/>
              </a:ext>
            </a:extLst>
          </p:cNvPr>
          <p:cNvSpPr>
            <a:spLocks noGrp="1"/>
          </p:cNvSpPr>
          <p:nvPr>
            <p:ph type="ctrTitle" hasCustomPrompt="1"/>
          </p:nvPr>
        </p:nvSpPr>
        <p:spPr>
          <a:xfrm>
            <a:off x="822960" y="603504"/>
            <a:ext cx="10543032" cy="4206240"/>
          </a:xfrm>
        </p:spPr>
        <p:txBody>
          <a:bodyPr anchor="b">
            <a:normAutofit/>
          </a:bodyPr>
          <a:lstStyle>
            <a:lvl1pPr algn="ctr">
              <a:defRPr sz="23200">
                <a:solidFill>
                  <a:schemeClr val="tx1"/>
                </a:solidFill>
              </a:defRPr>
            </a:lvl1pPr>
          </a:lstStyle>
          <a:p>
            <a:r>
              <a:rPr lang="en-US" dirty="0"/>
              <a:t>##%</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2377440" y="4809744"/>
            <a:ext cx="7525512" cy="1545336"/>
          </a:xfrm>
        </p:spPr>
        <p:txBody>
          <a:bodyPr anchor="t">
            <a:normAutofit/>
          </a:bodyPr>
          <a:lstStyle>
            <a:lvl1pPr marL="0" indent="0" algn="ctr">
              <a:buNone/>
              <a:defRPr sz="2800" cap="none"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lvl1pPr>
              <a:defRPr>
                <a:solidFill>
                  <a:schemeClr val="tx1"/>
                </a:solidFill>
              </a:defRPr>
            </a:lvl1pPr>
          </a:lstStyle>
          <a:p>
            <a:fld id="{483EFCC7-B7E8-4ABE-BBCB-C75FD27800CD}" type="datetime1">
              <a:rPr lang="en-US" smtClean="0"/>
              <a:t>3/17/2025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lvl1pPr>
              <a:defRPr>
                <a:solidFill>
                  <a:schemeClr val="tx1"/>
                </a:solidFill>
              </a:defRPr>
            </a:lvl1p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tx1"/>
                </a:solidFill>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135209648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tatement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21EB5-8556-FBD7-00D5-D69AC8E7E73A}"/>
              </a:ext>
            </a:extLst>
          </p:cNvPr>
          <p:cNvSpPr>
            <a:spLocks noGrp="1"/>
          </p:cNvSpPr>
          <p:nvPr>
            <p:ph type="title"/>
          </p:nvPr>
        </p:nvSpPr>
        <p:spPr>
          <a:xfrm>
            <a:off x="612648" y="-1133856"/>
            <a:ext cx="10652760" cy="1133856"/>
          </a:xfrm>
        </p:spPr>
        <p:txBody>
          <a:bodyPr/>
          <a:lstStyle/>
          <a:p>
            <a:r>
              <a:rPr lang="en-US"/>
              <a:t>Click to edit Master title style</a:t>
            </a:r>
          </a:p>
        </p:txBody>
      </p:sp>
      <p:sp>
        <p:nvSpPr>
          <p:cNvPr id="3" name="Date Placeholder 2">
            <a:extLst>
              <a:ext uri="{FF2B5EF4-FFF2-40B4-BE49-F238E27FC236}">
                <a16:creationId xmlns:a16="http://schemas.microsoft.com/office/drawing/2014/main" id="{67F688C7-1128-9027-65E4-A17BBE7DDDF0}"/>
              </a:ext>
            </a:extLst>
          </p:cNvPr>
          <p:cNvSpPr>
            <a:spLocks noGrp="1"/>
          </p:cNvSpPr>
          <p:nvPr>
            <p:ph type="dt" sz="half" idx="10"/>
          </p:nvPr>
        </p:nvSpPr>
        <p:spPr/>
        <p:txBody>
          <a:bodyPr/>
          <a:lstStyle/>
          <a:p>
            <a:fld id="{507735E4-737B-43D4-B991-92C3D63DE68F}" type="datetime1">
              <a:rPr lang="en-US" smtClean="0"/>
              <a:t>3/17/2025</a:t>
            </a:fld>
            <a:endParaRPr lang="en-US" dirty="0"/>
          </a:p>
        </p:txBody>
      </p:sp>
      <p:sp>
        <p:nvSpPr>
          <p:cNvPr id="4" name="Footer Placeholder 3">
            <a:extLst>
              <a:ext uri="{FF2B5EF4-FFF2-40B4-BE49-F238E27FC236}">
                <a16:creationId xmlns:a16="http://schemas.microsoft.com/office/drawing/2014/main" id="{3D56E87B-2252-4382-E6E7-15A81BCC8029}"/>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8C1C6A68-1AC4-7B10-CD66-D67327434E62}"/>
              </a:ext>
            </a:extLst>
          </p:cNvPr>
          <p:cNvSpPr>
            <a:spLocks noGrp="1"/>
          </p:cNvSpPr>
          <p:nvPr>
            <p:ph type="sldNum" sz="quarter" idx="12"/>
          </p:nvPr>
        </p:nvSpPr>
        <p:spPr/>
        <p:txBody>
          <a:bodyPr/>
          <a:lstStyle/>
          <a:p>
            <a:fld id="{CC057153-B650-4DEB-B370-79DDCFDCE934}" type="slidenum">
              <a:rPr lang="en-US" smtClean="0"/>
              <a:pPr/>
              <a:t>‹#›</a:t>
            </a:fld>
            <a:endParaRPr lang="en-US" dirty="0"/>
          </a:p>
        </p:txBody>
      </p:sp>
      <p:sp>
        <p:nvSpPr>
          <p:cNvPr id="7" name="Content Placeholder 6">
            <a:extLst>
              <a:ext uri="{FF2B5EF4-FFF2-40B4-BE49-F238E27FC236}">
                <a16:creationId xmlns:a16="http://schemas.microsoft.com/office/drawing/2014/main" id="{3E4E45FF-53F3-89B1-B969-C440DC819EF4}"/>
              </a:ext>
            </a:extLst>
          </p:cNvPr>
          <p:cNvSpPr>
            <a:spLocks noGrp="1"/>
          </p:cNvSpPr>
          <p:nvPr>
            <p:ph sz="quarter" idx="13" hasCustomPrompt="1"/>
          </p:nvPr>
        </p:nvSpPr>
        <p:spPr>
          <a:xfrm>
            <a:off x="612648" y="548640"/>
            <a:ext cx="8266176" cy="5605272"/>
          </a:xfrm>
        </p:spPr>
        <p:txBody>
          <a:bodyPr anchor="t">
            <a:noAutofit/>
          </a:bodyPr>
          <a:lstStyle>
            <a:lvl1pPr marL="0" indent="0">
              <a:lnSpc>
                <a:spcPct val="100000"/>
              </a:lnSpc>
              <a:buNone/>
              <a:defRPr sz="5000" b="1"/>
            </a:lvl1pPr>
            <a:lvl2pPr marL="228600" indent="0">
              <a:lnSpc>
                <a:spcPct val="100000"/>
              </a:lnSpc>
              <a:buNone/>
              <a:defRPr sz="4400" b="1"/>
            </a:lvl2pPr>
            <a:lvl3pPr marL="457200" indent="0">
              <a:lnSpc>
                <a:spcPct val="100000"/>
              </a:lnSpc>
              <a:buNone/>
              <a:defRPr sz="4000" b="1"/>
            </a:lvl3pPr>
            <a:lvl4pPr marL="685800" indent="0">
              <a:lnSpc>
                <a:spcPct val="100000"/>
              </a:lnSpc>
              <a:buNone/>
              <a:defRPr sz="3600" b="1"/>
            </a:lvl4pPr>
            <a:lvl5pPr marL="914400" indent="0">
              <a:lnSpc>
                <a:spcPct val="100000"/>
              </a:lnSpc>
              <a:buNone/>
              <a:defRPr sz="3200" b="1"/>
            </a:lvl5pPr>
          </a:lstStyle>
          <a:p>
            <a:pPr lvl="0"/>
            <a:r>
              <a:rPr lang="en-US"/>
              <a:t>Click to edit Statement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783138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Photo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365760" y="5218032"/>
            <a:ext cx="11460480" cy="786384"/>
          </a:xfrm>
        </p:spPr>
        <p:txBody>
          <a:bodyPr anchor="b">
            <a:normAutofit/>
          </a:bodyPr>
          <a:lstStyle>
            <a:lvl1pPr algn="l">
              <a:defRPr sz="4000"/>
            </a:lvl1pPr>
          </a:lstStyle>
          <a:p>
            <a:r>
              <a:rPr lang="en-US" dirty="0"/>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365760" y="5972629"/>
            <a:ext cx="11460480" cy="480373"/>
          </a:xfrm>
        </p:spPr>
        <p:txBody>
          <a:bodyPr anchor="t">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1" name="Picture Placeholder 10">
            <a:extLst>
              <a:ext uri="{FF2B5EF4-FFF2-40B4-BE49-F238E27FC236}">
                <a16:creationId xmlns:a16="http://schemas.microsoft.com/office/drawing/2014/main" id="{B24A208E-BD69-BB12-21B8-DA405B501FA8}"/>
              </a:ext>
            </a:extLst>
          </p:cNvPr>
          <p:cNvSpPr>
            <a:spLocks noGrp="1"/>
          </p:cNvSpPr>
          <p:nvPr>
            <p:ph type="pic" sz="quarter" idx="13"/>
          </p:nvPr>
        </p:nvSpPr>
        <p:spPr>
          <a:xfrm>
            <a:off x="0" y="0"/>
            <a:ext cx="12191999" cy="4986425"/>
          </a:xfrm>
          <a:blipFill dpi="0" rotWithShape="1">
            <a:blip r:embed="rId2">
              <a:alphaModFix amt="60000"/>
              <a:extLst>
                <a:ext uri="{28A0092B-C50C-407E-A947-70E740481C1C}">
                  <a14:useLocalDpi xmlns:a14="http://schemas.microsoft.com/office/drawing/2010/main"/>
                </a:ext>
              </a:extLst>
            </a:blip>
            <a:srcRect/>
            <a:stretch>
              <a:fillRect/>
            </a:stretch>
          </a:blipFill>
        </p:spPr>
        <p:txBody>
          <a:bodyPr/>
          <a:lstStyle/>
          <a:p>
            <a:endParaRPr lang="en-US" dirty="0"/>
          </a:p>
        </p:txBody>
      </p:sp>
      <p:sp>
        <p:nvSpPr>
          <p:cNvPr id="7" name="Date Placeholder 6">
            <a:extLst>
              <a:ext uri="{FF2B5EF4-FFF2-40B4-BE49-F238E27FC236}">
                <a16:creationId xmlns:a16="http://schemas.microsoft.com/office/drawing/2014/main" id="{1AA6C9C7-A264-237A-7F3C-46E6A7A9646D}"/>
              </a:ext>
            </a:extLst>
          </p:cNvPr>
          <p:cNvSpPr>
            <a:spLocks noGrp="1"/>
          </p:cNvSpPr>
          <p:nvPr>
            <p:ph type="dt" sz="half" idx="14"/>
          </p:nvPr>
        </p:nvSpPr>
        <p:spPr/>
        <p:txBody>
          <a:bodyPr/>
          <a:lstStyle/>
          <a:p>
            <a:fld id="{C72BE8CE-6011-4887-8688-8D57691F11AD}" type="datetime1">
              <a:rPr lang="en-US" smtClean="0"/>
              <a:t>3/17/2025</a:t>
            </a:fld>
            <a:endParaRPr lang="en-US" dirty="0"/>
          </a:p>
        </p:txBody>
      </p:sp>
      <p:sp>
        <p:nvSpPr>
          <p:cNvPr id="8" name="Footer Placeholder 7">
            <a:extLst>
              <a:ext uri="{FF2B5EF4-FFF2-40B4-BE49-F238E27FC236}">
                <a16:creationId xmlns:a16="http://schemas.microsoft.com/office/drawing/2014/main" id="{1B5B8C48-05E9-5280-3F6A-22F8BCBB477E}"/>
              </a:ext>
            </a:extLst>
          </p:cNvPr>
          <p:cNvSpPr>
            <a:spLocks noGrp="1"/>
          </p:cNvSpPr>
          <p:nvPr>
            <p:ph type="ftr" sz="quarter" idx="15"/>
          </p:nvPr>
        </p:nvSpPr>
        <p:spPr/>
        <p:txBody>
          <a:bodyPr/>
          <a:lstStyle/>
          <a:p>
            <a:r>
              <a:rPr lang="en-US" dirty="0"/>
              <a:t>Sample Footer Text</a:t>
            </a:r>
          </a:p>
        </p:txBody>
      </p:sp>
      <p:sp>
        <p:nvSpPr>
          <p:cNvPr id="9" name="Slide Number Placeholder 8">
            <a:extLst>
              <a:ext uri="{FF2B5EF4-FFF2-40B4-BE49-F238E27FC236}">
                <a16:creationId xmlns:a16="http://schemas.microsoft.com/office/drawing/2014/main" id="{47BC820F-C031-6832-5CA0-B972903E0D5F}"/>
              </a:ext>
            </a:extLst>
          </p:cNvPr>
          <p:cNvSpPr>
            <a:spLocks noGrp="1"/>
          </p:cNvSpPr>
          <p:nvPr>
            <p:ph type="sldNum" sz="quarter" idx="16"/>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401768525"/>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type="title" preserve="1">
  <p:cSld name="Quote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hasCustomPrompt="1"/>
          </p:nvPr>
        </p:nvSpPr>
        <p:spPr>
          <a:xfrm>
            <a:off x="1499616" y="1188720"/>
            <a:ext cx="9198864" cy="3657600"/>
          </a:xfrm>
        </p:spPr>
        <p:txBody>
          <a:bodyPr anchor="ctr">
            <a:normAutofit/>
          </a:bodyPr>
          <a:lstStyle>
            <a:lvl1pPr marL="137160" indent="-137160" algn="l">
              <a:lnSpc>
                <a:spcPct val="100000"/>
              </a:lnSpc>
              <a:defRPr sz="4000" b="0"/>
            </a:lvl1pPr>
          </a:lstStyle>
          <a:p>
            <a:r>
              <a:rPr lang="en-US" dirty="0"/>
              <a:t>Click to edit Quote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hasCustomPrompt="1"/>
          </p:nvPr>
        </p:nvSpPr>
        <p:spPr>
          <a:xfrm>
            <a:off x="1654972" y="5428752"/>
            <a:ext cx="9043508" cy="466344"/>
          </a:xfrm>
        </p:spPr>
        <p:txBody>
          <a:bodyPr anchor="ctr">
            <a:normAutofit/>
          </a:bodyPr>
          <a:lstStyle>
            <a:lvl1pPr marL="0" indent="0" algn="l">
              <a:buNone/>
              <a:defRPr sz="2200" b="1">
                <a:solidFill>
                  <a:schemeClr val="accent1">
                    <a:lumMod val="7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Quote Author</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p>
            <a:fld id="{4D63035D-22A0-4334-A9AE-2457016C8B47}" type="datetime1">
              <a:rPr lang="en-US" smtClean="0"/>
              <a:t>3/17/2025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197956511"/>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type="title" preserve="1">
  <p:cSld name="Quote 2">
    <p:bg>
      <p:bgRef idx="1001">
        <a:schemeClr val="bg2"/>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CE66BBE-3119-84C9-214F-FCCB3DF5A6F1}"/>
              </a:ext>
            </a:extLst>
          </p:cNvPr>
          <p:cNvSpPr/>
          <p:nvPr userDrawn="1"/>
        </p:nvSpPr>
        <p:spPr>
          <a:xfrm>
            <a:off x="0" y="1"/>
            <a:ext cx="12192000" cy="6858000"/>
          </a:xfrm>
          <a:prstGeom prst="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4336E9A-8E96-CD8C-7598-F87632CD81CF}"/>
              </a:ext>
            </a:extLst>
          </p:cNvPr>
          <p:cNvSpPr>
            <a:spLocks noGrp="1"/>
          </p:cNvSpPr>
          <p:nvPr>
            <p:ph type="ctrTitle" hasCustomPrompt="1"/>
          </p:nvPr>
        </p:nvSpPr>
        <p:spPr>
          <a:xfrm>
            <a:off x="1499616" y="1344168"/>
            <a:ext cx="9198864" cy="3291840"/>
          </a:xfrm>
        </p:spPr>
        <p:txBody>
          <a:bodyPr anchor="ctr">
            <a:normAutofit/>
          </a:bodyPr>
          <a:lstStyle>
            <a:lvl1pPr marL="137160" indent="-137160" algn="l">
              <a:lnSpc>
                <a:spcPct val="100000"/>
              </a:lnSpc>
              <a:defRPr sz="4000" b="0"/>
            </a:lvl1pPr>
          </a:lstStyle>
          <a:p>
            <a:r>
              <a:rPr lang="en-US" dirty="0"/>
              <a:t>Click to edit Quote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hasCustomPrompt="1"/>
          </p:nvPr>
        </p:nvSpPr>
        <p:spPr>
          <a:xfrm>
            <a:off x="1655064" y="5349240"/>
            <a:ext cx="9043416" cy="466344"/>
          </a:xfrm>
        </p:spPr>
        <p:txBody>
          <a:bodyPr anchor="ctr">
            <a:normAutofit/>
          </a:bodyPr>
          <a:lstStyle>
            <a:lvl1pPr marL="0" indent="0" algn="l">
              <a:buNone/>
              <a:defRPr sz="2200" b="1">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Quote Author</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p>
            <a:fld id="{29247CA6-BC1D-429A-A289-4E939E49554A}" type="datetime1">
              <a:rPr lang="en-US" smtClean="0"/>
              <a:t>3/17/2025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86932447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type="title" preserve="1">
  <p:cSld name="Quot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hasCustomPrompt="1"/>
          </p:nvPr>
        </p:nvSpPr>
        <p:spPr>
          <a:xfrm>
            <a:off x="612648" y="1234440"/>
            <a:ext cx="8961120" cy="3169920"/>
          </a:xfrm>
        </p:spPr>
        <p:txBody>
          <a:bodyPr anchor="ctr">
            <a:normAutofit/>
          </a:bodyPr>
          <a:lstStyle>
            <a:lvl1pPr marL="137160" indent="-137160" algn="l">
              <a:lnSpc>
                <a:spcPct val="100000"/>
              </a:lnSpc>
              <a:defRPr sz="4400" b="0"/>
            </a:lvl1pPr>
          </a:lstStyle>
          <a:p>
            <a:r>
              <a:rPr lang="en-US" dirty="0"/>
              <a:t>Click to edit Quote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hasCustomPrompt="1"/>
          </p:nvPr>
        </p:nvSpPr>
        <p:spPr>
          <a:xfrm>
            <a:off x="766651" y="5669280"/>
            <a:ext cx="8807117" cy="466344"/>
          </a:xfrm>
        </p:spPr>
        <p:txBody>
          <a:bodyPr anchor="ctr">
            <a:normAutofit/>
          </a:bodyPr>
          <a:lstStyle>
            <a:lvl1pPr marL="0" indent="0" algn="l">
              <a:buNone/>
              <a:defRPr sz="2200" b="1">
                <a:solidFill>
                  <a:schemeClr val="accent1">
                    <a:lumMod val="7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Quote Author</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p>
            <a:fld id="{DF8418BD-2BA9-41CB-AB89-625779A7563D}" type="datetime1">
              <a:rPr lang="en-US" smtClean="0"/>
              <a:t>3/17/2025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1678602919"/>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8" y="548640"/>
            <a:ext cx="10741152" cy="1132258"/>
          </a:xfrm>
        </p:spPr>
        <p:txBody>
          <a:bodyPr/>
          <a:lstStyle/>
          <a:p>
            <a:r>
              <a:rPr lang="en-US"/>
              <a:t>Click to edit Master title style</a:t>
            </a:r>
          </a:p>
        </p:txBody>
      </p:sp>
      <p:sp>
        <p:nvSpPr>
          <p:cNvPr id="9" name="Text Placeholder 8">
            <a:extLst>
              <a:ext uri="{FF2B5EF4-FFF2-40B4-BE49-F238E27FC236}">
                <a16:creationId xmlns:a16="http://schemas.microsoft.com/office/drawing/2014/main" id="{84DC103C-4E45-07FA-2734-5BAE2624DC48}"/>
              </a:ext>
            </a:extLst>
          </p:cNvPr>
          <p:cNvSpPr>
            <a:spLocks noGrp="1"/>
          </p:cNvSpPr>
          <p:nvPr>
            <p:ph type="body" sz="quarter" idx="13"/>
          </p:nvPr>
        </p:nvSpPr>
        <p:spPr>
          <a:xfrm>
            <a:off x="612775"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0">
            <a:extLst>
              <a:ext uri="{FF2B5EF4-FFF2-40B4-BE49-F238E27FC236}">
                <a16:creationId xmlns:a16="http://schemas.microsoft.com/office/drawing/2014/main" id="{288F1ED9-CE64-0191-F909-FDC002A7456F}"/>
              </a:ext>
            </a:extLst>
          </p:cNvPr>
          <p:cNvSpPr>
            <a:spLocks noGrp="1"/>
          </p:cNvSpPr>
          <p:nvPr>
            <p:ph type="body" sz="quarter" idx="14"/>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9E765B10-D26A-480A-9509-A9831C5E60D8}" type="datetime1">
              <a:rPr lang="en-US" smtClean="0"/>
              <a:t>3/17/2025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57708349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EE969-634D-6E32-D227-18E9282C6F9E}"/>
              </a:ext>
            </a:extLst>
          </p:cNvPr>
          <p:cNvSpPr>
            <a:spLocks noGrp="1"/>
          </p:cNvSpPr>
          <p:nvPr>
            <p:ph type="title"/>
          </p:nvPr>
        </p:nvSpPr>
        <p:spPr>
          <a:xfrm>
            <a:off x="609600" y="547396"/>
            <a:ext cx="10745788" cy="1143292"/>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61CD26D4-290A-F0ED-7D62-41EDA6FEC2B9}"/>
              </a:ext>
            </a:extLst>
          </p:cNvPr>
          <p:cNvSpPr>
            <a:spLocks noGrp="1"/>
          </p:cNvSpPr>
          <p:nvPr>
            <p:ph type="body" idx="1"/>
          </p:nvPr>
        </p:nvSpPr>
        <p:spPr>
          <a:xfrm>
            <a:off x="609600" y="1685735"/>
            <a:ext cx="5157787" cy="559834"/>
          </a:xfrm>
        </p:spPr>
        <p:txBody>
          <a:bodyPr anchor="b">
            <a:normAutofit/>
          </a:bodyPr>
          <a:lstStyle>
            <a:lvl1pPr marL="0" indent="0">
              <a:lnSpc>
                <a:spcPct val="90000"/>
              </a:lnSpc>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Text Placeholder 10">
            <a:extLst>
              <a:ext uri="{FF2B5EF4-FFF2-40B4-BE49-F238E27FC236}">
                <a16:creationId xmlns:a16="http://schemas.microsoft.com/office/drawing/2014/main" id="{F86E5640-DE07-46FE-2EFB-FCD8C5238DC9}"/>
              </a:ext>
            </a:extLst>
          </p:cNvPr>
          <p:cNvSpPr>
            <a:spLocks noGrp="1"/>
          </p:cNvSpPr>
          <p:nvPr>
            <p:ph type="body" sz="quarter" idx="13"/>
          </p:nvPr>
        </p:nvSpPr>
        <p:spPr>
          <a:xfrm>
            <a:off x="609600" y="2387600"/>
            <a:ext cx="5157788" cy="3763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6536620-C4F3-EEC3-DBF1-05196B1CBB55}"/>
              </a:ext>
            </a:extLst>
          </p:cNvPr>
          <p:cNvSpPr>
            <a:spLocks noGrp="1"/>
          </p:cNvSpPr>
          <p:nvPr>
            <p:ph type="body" sz="quarter" idx="3"/>
          </p:nvPr>
        </p:nvSpPr>
        <p:spPr>
          <a:xfrm>
            <a:off x="6172200" y="1685735"/>
            <a:ext cx="5183188" cy="559834"/>
          </a:xfrm>
        </p:spPr>
        <p:txBody>
          <a:bodyPr anchor="b">
            <a:normAutofit/>
          </a:bodyPr>
          <a:lstStyle>
            <a:lvl1pPr marL="0" indent="0">
              <a:lnSpc>
                <a:spcPct val="90000"/>
              </a:lnSpc>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Text Placeholder 12">
            <a:extLst>
              <a:ext uri="{FF2B5EF4-FFF2-40B4-BE49-F238E27FC236}">
                <a16:creationId xmlns:a16="http://schemas.microsoft.com/office/drawing/2014/main" id="{20D5795C-6228-AA6F-1CF7-AD7010686BC6}"/>
              </a:ext>
            </a:extLst>
          </p:cNvPr>
          <p:cNvSpPr>
            <a:spLocks noGrp="1"/>
          </p:cNvSpPr>
          <p:nvPr>
            <p:ph type="body" sz="quarter" idx="14"/>
          </p:nvPr>
        </p:nvSpPr>
        <p:spPr>
          <a:xfrm>
            <a:off x="6172200" y="2387600"/>
            <a:ext cx="5183188" cy="3763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E3B3581-658A-8487-F9CB-E79F2BFF27E4}"/>
              </a:ext>
            </a:extLst>
          </p:cNvPr>
          <p:cNvSpPr>
            <a:spLocks noGrp="1"/>
          </p:cNvSpPr>
          <p:nvPr>
            <p:ph type="dt" sz="half" idx="10"/>
          </p:nvPr>
        </p:nvSpPr>
        <p:spPr/>
        <p:txBody>
          <a:bodyPr/>
          <a:lstStyle/>
          <a:p>
            <a:fld id="{5BCCB42A-67CE-499B-A4FA-7D4E4469B142}" type="datetime1">
              <a:rPr lang="en-US" smtClean="0"/>
              <a:t>3/17/2025</a:t>
            </a:fld>
            <a:endParaRPr lang="en-US" dirty="0"/>
          </a:p>
        </p:txBody>
      </p:sp>
      <p:sp>
        <p:nvSpPr>
          <p:cNvPr id="8" name="Footer Placeholder 7">
            <a:extLst>
              <a:ext uri="{FF2B5EF4-FFF2-40B4-BE49-F238E27FC236}">
                <a16:creationId xmlns:a16="http://schemas.microsoft.com/office/drawing/2014/main" id="{949D76D8-9033-26CF-BF4C-AECCC685C177}"/>
              </a:ext>
            </a:extLst>
          </p:cNvPr>
          <p:cNvSpPr>
            <a:spLocks noGrp="1"/>
          </p:cNvSpPr>
          <p:nvPr>
            <p:ph type="ftr" sz="quarter" idx="11"/>
          </p:nvPr>
        </p:nvSpPr>
        <p:spPr/>
        <p:txBody>
          <a:bodyPr/>
          <a:lstStyle/>
          <a:p>
            <a:r>
              <a:rPr lang="en-US" dirty="0"/>
              <a:t>Sample Footer Text</a:t>
            </a:r>
          </a:p>
        </p:txBody>
      </p:sp>
      <p:sp>
        <p:nvSpPr>
          <p:cNvPr id="9" name="Slide Number Placeholder 8">
            <a:extLst>
              <a:ext uri="{FF2B5EF4-FFF2-40B4-BE49-F238E27FC236}">
                <a16:creationId xmlns:a16="http://schemas.microsoft.com/office/drawing/2014/main" id="{E02A06B8-CC1D-542F-D8EB-7625046B91D2}"/>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343825818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A9F42-7FF7-F803-C075-BC4968D35E3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89E8268-7232-2944-F1BD-399F9419B563}"/>
              </a:ext>
            </a:extLst>
          </p:cNvPr>
          <p:cNvSpPr>
            <a:spLocks noGrp="1"/>
          </p:cNvSpPr>
          <p:nvPr>
            <p:ph type="dt" sz="half" idx="10"/>
          </p:nvPr>
        </p:nvSpPr>
        <p:spPr/>
        <p:txBody>
          <a:bodyPr/>
          <a:lstStyle/>
          <a:p>
            <a:fld id="{EF9E5040-F7E0-40EC-B8E9-CED28200FAA3}" type="datetime1">
              <a:rPr lang="en-US" smtClean="0"/>
              <a:t>3/17/2025</a:t>
            </a:fld>
            <a:endParaRPr lang="en-US" dirty="0"/>
          </a:p>
        </p:txBody>
      </p:sp>
      <p:sp>
        <p:nvSpPr>
          <p:cNvPr id="4" name="Footer Placeholder 3">
            <a:extLst>
              <a:ext uri="{FF2B5EF4-FFF2-40B4-BE49-F238E27FC236}">
                <a16:creationId xmlns:a16="http://schemas.microsoft.com/office/drawing/2014/main" id="{6B968DDD-323F-89A1-84E3-DDBA626D9386}"/>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98FBDC76-671D-1671-DCE2-D5658BD40E29}"/>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356496913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9BC4D82-0182-501C-9231-46767680476E}"/>
              </a:ext>
            </a:extLst>
          </p:cNvPr>
          <p:cNvSpPr>
            <a:spLocks noGrp="1"/>
          </p:cNvSpPr>
          <p:nvPr>
            <p:ph type="dt" sz="half" idx="10"/>
          </p:nvPr>
        </p:nvSpPr>
        <p:spPr/>
        <p:txBody>
          <a:bodyPr/>
          <a:lstStyle/>
          <a:p>
            <a:fld id="{87CFF128-BAC7-4E0D-8F77-28A571D93B6F}" type="datetime1">
              <a:rPr lang="en-US" smtClean="0"/>
              <a:t>3/17/2025</a:t>
            </a:fld>
            <a:endParaRPr lang="en-US" dirty="0"/>
          </a:p>
        </p:txBody>
      </p:sp>
      <p:sp>
        <p:nvSpPr>
          <p:cNvPr id="3" name="Footer Placeholder 2">
            <a:extLst>
              <a:ext uri="{FF2B5EF4-FFF2-40B4-BE49-F238E27FC236}">
                <a16:creationId xmlns:a16="http://schemas.microsoft.com/office/drawing/2014/main" id="{10EAA6C9-A7F3-19F1-D17C-A1D83FAF553F}"/>
              </a:ext>
            </a:extLst>
          </p:cNvPr>
          <p:cNvSpPr>
            <a:spLocks noGrp="1"/>
          </p:cNvSpPr>
          <p:nvPr>
            <p:ph type="ftr" sz="quarter" idx="11"/>
          </p:nvPr>
        </p:nvSpPr>
        <p:spPr/>
        <p:txBody>
          <a:bodyPr/>
          <a:lstStyle/>
          <a:p>
            <a:r>
              <a:rPr lang="en-US" dirty="0"/>
              <a:t>Sample Footer Text</a:t>
            </a:r>
          </a:p>
        </p:txBody>
      </p:sp>
      <p:sp>
        <p:nvSpPr>
          <p:cNvPr id="4" name="Slide Number Placeholder 3">
            <a:extLst>
              <a:ext uri="{FF2B5EF4-FFF2-40B4-BE49-F238E27FC236}">
                <a16:creationId xmlns:a16="http://schemas.microsoft.com/office/drawing/2014/main" id="{34EBB816-1B94-116F-92D4-6043AE9E0C6B}"/>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302917458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0C37F-77BE-E128-4248-D001C39E79C6}"/>
              </a:ext>
            </a:extLst>
          </p:cNvPr>
          <p:cNvSpPr>
            <a:spLocks noGrp="1"/>
          </p:cNvSpPr>
          <p:nvPr>
            <p:ph type="title"/>
          </p:nvPr>
        </p:nvSpPr>
        <p:spPr>
          <a:xfrm>
            <a:off x="612648" y="553616"/>
            <a:ext cx="3595634" cy="1757505"/>
          </a:xfrm>
        </p:spPr>
        <p:txBody>
          <a:bodyPr anchor="t">
            <a:normAutofit/>
          </a:bodyPr>
          <a:lstStyle>
            <a:lvl1pPr>
              <a:defRPr sz="2800"/>
            </a:lvl1pPr>
          </a:lstStyle>
          <a:p>
            <a:r>
              <a:rPr lang="en-US" dirty="0"/>
              <a:t>Click to edit Master title style</a:t>
            </a:r>
          </a:p>
        </p:txBody>
      </p:sp>
      <p:sp>
        <p:nvSpPr>
          <p:cNvPr id="4" name="Text Placeholder 3">
            <a:extLst>
              <a:ext uri="{FF2B5EF4-FFF2-40B4-BE49-F238E27FC236}">
                <a16:creationId xmlns:a16="http://schemas.microsoft.com/office/drawing/2014/main" id="{EC0EEBFB-2026-6A35-33ED-F008376B67A0}"/>
              </a:ext>
            </a:extLst>
          </p:cNvPr>
          <p:cNvSpPr>
            <a:spLocks noGrp="1"/>
          </p:cNvSpPr>
          <p:nvPr>
            <p:ph type="body" sz="half" idx="2"/>
          </p:nvPr>
        </p:nvSpPr>
        <p:spPr>
          <a:xfrm>
            <a:off x="612648" y="2311121"/>
            <a:ext cx="3595634" cy="3993263"/>
          </a:xfrm>
        </p:spPr>
        <p:txBody>
          <a:bodyPr anchor="t">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3" name="Content Placeholder 2">
            <a:extLst>
              <a:ext uri="{FF2B5EF4-FFF2-40B4-BE49-F238E27FC236}">
                <a16:creationId xmlns:a16="http://schemas.microsoft.com/office/drawing/2014/main" id="{2F3B20A8-A604-C977-02C0-083BA8663484}"/>
              </a:ext>
            </a:extLst>
          </p:cNvPr>
          <p:cNvSpPr>
            <a:spLocks noGrp="1"/>
          </p:cNvSpPr>
          <p:nvPr>
            <p:ph idx="1"/>
          </p:nvPr>
        </p:nvSpPr>
        <p:spPr>
          <a:xfrm>
            <a:off x="5134708" y="553615"/>
            <a:ext cx="6440258" cy="5755109"/>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3F05638-7A56-469A-825A-1DFA600254C8}"/>
              </a:ext>
            </a:extLst>
          </p:cNvPr>
          <p:cNvSpPr>
            <a:spLocks noGrp="1"/>
          </p:cNvSpPr>
          <p:nvPr>
            <p:ph type="dt" sz="half" idx="10"/>
          </p:nvPr>
        </p:nvSpPr>
        <p:spPr/>
        <p:txBody>
          <a:bodyPr/>
          <a:lstStyle/>
          <a:p>
            <a:fld id="{12DB3EA1-DD0C-4B8D-8364-52024B4530F1}" type="datetime1">
              <a:rPr lang="en-US" smtClean="0"/>
              <a:t>3/17/2025</a:t>
            </a:fld>
            <a:endParaRPr lang="en-US" dirty="0"/>
          </a:p>
        </p:txBody>
      </p:sp>
      <p:sp>
        <p:nvSpPr>
          <p:cNvPr id="6" name="Footer Placeholder 5">
            <a:extLst>
              <a:ext uri="{FF2B5EF4-FFF2-40B4-BE49-F238E27FC236}">
                <a16:creationId xmlns:a16="http://schemas.microsoft.com/office/drawing/2014/main" id="{9C85A215-184B-2105-0279-ED02F6445831}"/>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32C7CA46-892B-253A-3A28-7414E17B837B}"/>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49659907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06A09-98CF-FAC2-3708-AECC4360C651}"/>
              </a:ext>
            </a:extLst>
          </p:cNvPr>
          <p:cNvSpPr>
            <a:spLocks noGrp="1"/>
          </p:cNvSpPr>
          <p:nvPr>
            <p:ph type="title"/>
          </p:nvPr>
        </p:nvSpPr>
        <p:spPr>
          <a:xfrm>
            <a:off x="612648" y="557784"/>
            <a:ext cx="3595634" cy="2212313"/>
          </a:xfrm>
        </p:spPr>
        <p:txBody>
          <a:bodyPr anchor="t">
            <a:normAutofit/>
          </a:bodyPr>
          <a:lstStyle>
            <a:lvl1pPr>
              <a:defRPr sz="2800"/>
            </a:lvl1pPr>
          </a:lstStyle>
          <a:p>
            <a:r>
              <a:rPr lang="en-US" dirty="0"/>
              <a:t>Click to edit Master title style</a:t>
            </a:r>
          </a:p>
        </p:txBody>
      </p:sp>
      <p:sp>
        <p:nvSpPr>
          <p:cNvPr id="4" name="Text Placeholder 3">
            <a:extLst>
              <a:ext uri="{FF2B5EF4-FFF2-40B4-BE49-F238E27FC236}">
                <a16:creationId xmlns:a16="http://schemas.microsoft.com/office/drawing/2014/main" id="{F32C4A61-EF2A-C5A5-B150-4448600B3937}"/>
              </a:ext>
            </a:extLst>
          </p:cNvPr>
          <p:cNvSpPr>
            <a:spLocks noGrp="1"/>
          </p:cNvSpPr>
          <p:nvPr>
            <p:ph type="body" sz="half" idx="2"/>
          </p:nvPr>
        </p:nvSpPr>
        <p:spPr>
          <a:xfrm>
            <a:off x="612648" y="2826137"/>
            <a:ext cx="3585586" cy="3434638"/>
          </a:xfrm>
        </p:spPr>
        <p:txBody>
          <a:bodyPr anchor="b"/>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3" name="Picture Placeholder 2">
            <a:extLst>
              <a:ext uri="{FF2B5EF4-FFF2-40B4-BE49-F238E27FC236}">
                <a16:creationId xmlns:a16="http://schemas.microsoft.com/office/drawing/2014/main" id="{9571C769-CEC8-962A-01E6-15B0E056791E}"/>
              </a:ext>
            </a:extLst>
          </p:cNvPr>
          <p:cNvSpPr>
            <a:spLocks noGrp="1"/>
          </p:cNvSpPr>
          <p:nvPr>
            <p:ph type="pic" idx="1"/>
          </p:nvPr>
        </p:nvSpPr>
        <p:spPr>
          <a:xfrm>
            <a:off x="5063319" y="557784"/>
            <a:ext cx="6519080" cy="5779007"/>
          </a:xfrm>
          <a:blipFill dpi="0" rotWithShape="1">
            <a:blip r:embed="rId2">
              <a:alphaModFix amt="60000"/>
              <a:extLst>
                <a:ext uri="{28A0092B-C50C-407E-A947-70E740481C1C}">
                  <a14:useLocalDpi xmlns:a14="http://schemas.microsoft.com/office/drawing/2010/main"/>
                </a:ext>
              </a:extLst>
            </a:blip>
            <a:srcRect/>
            <a:stretch>
              <a:fillRect/>
            </a:stretch>
          </a:blip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5" name="Date Placeholder 4">
            <a:extLst>
              <a:ext uri="{FF2B5EF4-FFF2-40B4-BE49-F238E27FC236}">
                <a16:creationId xmlns:a16="http://schemas.microsoft.com/office/drawing/2014/main" id="{920B235E-39C7-4C78-20EF-DB48ECD9CB90}"/>
              </a:ext>
            </a:extLst>
          </p:cNvPr>
          <p:cNvSpPr>
            <a:spLocks noGrp="1"/>
          </p:cNvSpPr>
          <p:nvPr>
            <p:ph type="dt" sz="half" idx="10"/>
          </p:nvPr>
        </p:nvSpPr>
        <p:spPr/>
        <p:txBody>
          <a:bodyPr/>
          <a:lstStyle/>
          <a:p>
            <a:fld id="{3D157344-9CC7-412D-8C20-072BE86D5A11}" type="datetime1">
              <a:rPr lang="en-US" smtClean="0"/>
              <a:t>3/17/2025</a:t>
            </a:fld>
            <a:endParaRPr lang="en-US" dirty="0"/>
          </a:p>
        </p:txBody>
      </p:sp>
      <p:sp>
        <p:nvSpPr>
          <p:cNvPr id="6" name="Footer Placeholder 5">
            <a:extLst>
              <a:ext uri="{FF2B5EF4-FFF2-40B4-BE49-F238E27FC236}">
                <a16:creationId xmlns:a16="http://schemas.microsoft.com/office/drawing/2014/main" id="{7FDC75DA-9A78-9AB9-7171-95A08CC51C56}"/>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5EFE1A03-DCCB-53C7-DBFE-2AD55C90591B}"/>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76902161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onclusion">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614676" y="1847088"/>
            <a:ext cx="7342307" cy="1133856"/>
          </a:xfrm>
        </p:spPr>
        <p:txBody>
          <a:bodyPr anchor="b">
            <a:noAutofit/>
          </a:bodyPr>
          <a:lstStyle>
            <a:lvl1pPr>
              <a:defRPr sz="6000"/>
            </a:lvl1pPr>
          </a:lstStyle>
          <a:p>
            <a:r>
              <a:rPr lang="en-US"/>
              <a:t>Click to edit Master title style</a:t>
            </a:r>
          </a:p>
        </p:txBody>
      </p:sp>
      <p:sp>
        <p:nvSpPr>
          <p:cNvPr id="8" name="Content Placeholder 7">
            <a:extLst>
              <a:ext uri="{FF2B5EF4-FFF2-40B4-BE49-F238E27FC236}">
                <a16:creationId xmlns:a16="http://schemas.microsoft.com/office/drawing/2014/main" id="{C7E1FCC9-2D1D-9C6B-8C9A-E3D0A77DBEF0}"/>
              </a:ext>
            </a:extLst>
          </p:cNvPr>
          <p:cNvSpPr>
            <a:spLocks noGrp="1"/>
          </p:cNvSpPr>
          <p:nvPr>
            <p:ph sz="quarter" idx="13"/>
          </p:nvPr>
        </p:nvSpPr>
        <p:spPr>
          <a:xfrm>
            <a:off x="612775" y="3594099"/>
            <a:ext cx="10890374" cy="2743200"/>
          </a:xfrm>
        </p:spPr>
        <p:txBody>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157987AA-E4E6-4FC1-BAD8-09A952212C58}" type="datetime1">
              <a:rPr lang="en-US" smtClean="0"/>
              <a:t>3/17/2025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75662841"/>
      </p:ext>
    </p:extLst>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7168896" y="1129554"/>
            <a:ext cx="4361688" cy="3475236"/>
          </a:xfrm>
        </p:spPr>
        <p:txBody>
          <a:bodyPr anchor="b">
            <a:normAutofit/>
          </a:bodyPr>
          <a:lstStyle>
            <a:lvl1pPr algn="l">
              <a:defRPr sz="5400"/>
            </a:lvl1pPr>
          </a:lstStyle>
          <a:p>
            <a:r>
              <a:rPr lang="en-US" dirty="0"/>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7168897" y="4731335"/>
            <a:ext cx="4206240" cy="1184585"/>
          </a:xfrm>
        </p:spPr>
        <p:txBody>
          <a:bodyPr anchor="t">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1" name="Picture Placeholder 10">
            <a:extLst>
              <a:ext uri="{FF2B5EF4-FFF2-40B4-BE49-F238E27FC236}">
                <a16:creationId xmlns:a16="http://schemas.microsoft.com/office/drawing/2014/main" id="{B24A208E-BD69-BB12-21B8-DA405B501FA8}"/>
              </a:ext>
            </a:extLst>
          </p:cNvPr>
          <p:cNvSpPr>
            <a:spLocks noGrp="1"/>
          </p:cNvSpPr>
          <p:nvPr>
            <p:ph type="pic" sz="quarter" idx="13"/>
          </p:nvPr>
        </p:nvSpPr>
        <p:spPr>
          <a:xfrm>
            <a:off x="0" y="0"/>
            <a:ext cx="6584950" cy="6858000"/>
          </a:xfrm>
          <a:blipFill dpi="0" rotWithShape="1">
            <a:blip r:embed="rId2">
              <a:alphaModFix amt="60000"/>
              <a:extLst>
                <a:ext uri="{28A0092B-C50C-407E-A947-70E740481C1C}">
                  <a14:useLocalDpi xmlns:a14="http://schemas.microsoft.com/office/drawing/2010/main"/>
                </a:ext>
              </a:extLst>
            </a:blip>
            <a:srcRect/>
            <a:stretch>
              <a:fillRect/>
            </a:stretch>
          </a:blipFill>
        </p:spPr>
        <p:txBody>
          <a:bodyPr/>
          <a:lstStyle/>
          <a:p>
            <a:endParaRPr lang="en-US" dirty="0"/>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a:xfrm>
            <a:off x="7168895" y="6453002"/>
            <a:ext cx="1707625" cy="365125"/>
          </a:xfrm>
        </p:spPr>
        <p:txBody>
          <a:bodyPr/>
          <a:lstStyle>
            <a:lvl1pPr>
              <a:defRPr>
                <a:solidFill>
                  <a:schemeClr val="tx1"/>
                </a:solidFill>
                <a:effectLst/>
              </a:defRPr>
            </a:lvl1pPr>
          </a:lstStyle>
          <a:p>
            <a:fld id="{886426EA-0386-4881-8D6D-3F08C95C4A7F}" type="datetime1">
              <a:rPr lang="en-US" smtClean="0"/>
              <a:t>3/17/2025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288751105"/>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onclusion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612647" y="1627318"/>
            <a:ext cx="8430767" cy="1842020"/>
          </a:xfrm>
        </p:spPr>
        <p:txBody>
          <a:bodyPr anchor="b">
            <a:noAutofit/>
          </a:bodyPr>
          <a:lstStyle>
            <a:lvl1pPr>
              <a:defRPr sz="6000"/>
            </a:lvl1pPr>
          </a:lstStyle>
          <a:p>
            <a:r>
              <a:rPr lang="en-US"/>
              <a:t>Click to edit Master title style</a:t>
            </a:r>
          </a:p>
        </p:txBody>
      </p:sp>
      <p:sp>
        <p:nvSpPr>
          <p:cNvPr id="7" name="Content Placeholder 6">
            <a:extLst>
              <a:ext uri="{FF2B5EF4-FFF2-40B4-BE49-F238E27FC236}">
                <a16:creationId xmlns:a16="http://schemas.microsoft.com/office/drawing/2014/main" id="{053FFEDA-E57B-DF13-2394-A1514E15F85A}"/>
              </a:ext>
            </a:extLst>
          </p:cNvPr>
          <p:cNvSpPr>
            <a:spLocks noGrp="1"/>
          </p:cNvSpPr>
          <p:nvPr>
            <p:ph sz="quarter" idx="14"/>
          </p:nvPr>
        </p:nvSpPr>
        <p:spPr>
          <a:xfrm>
            <a:off x="612775" y="3622674"/>
            <a:ext cx="8430639" cy="1279615"/>
          </a:xfrm>
        </p:spPr>
        <p:txBody>
          <a:bodyPr>
            <a:noAutofit/>
          </a:bodyPr>
          <a:lstStyle>
            <a:lvl1pPr marL="0" indent="0">
              <a:buNone/>
              <a:defRPr sz="2400"/>
            </a:lvl1pPr>
            <a:lvl2pPr marL="228600" indent="0">
              <a:buNone/>
              <a:defRPr sz="2000"/>
            </a:lvl2pPr>
            <a:lvl3pPr marL="457200" indent="0">
              <a:buNone/>
              <a:defRPr sz="1800"/>
            </a:lvl3pPr>
            <a:lvl4pPr marL="685800" indent="0">
              <a:buNone/>
              <a:defRPr sz="1600"/>
            </a:lvl4pPr>
            <a:lvl5pPr marL="914400" inden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043CF65F-0E21-48DE-8D75-4BF66A547E8E}" type="datetime1">
              <a:rPr lang="en-US" smtClean="0"/>
              <a:t>3/17/2025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86853183"/>
      </p:ext>
    </p:extLst>
  </p:cSld>
  <p:clrMapOvr>
    <a:overrideClrMapping bg1="dk1" tx1="lt1" bg2="dk2" tx2="lt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Photo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365760" y="411480"/>
            <a:ext cx="4654296" cy="3739896"/>
          </a:xfrm>
        </p:spPr>
        <p:txBody>
          <a:bodyPr anchor="t">
            <a:normAutofit/>
          </a:bodyPr>
          <a:lstStyle>
            <a:lvl1pPr algn="l">
              <a:defRPr sz="5200"/>
            </a:lvl1pPr>
          </a:lstStyle>
          <a:p>
            <a:r>
              <a:rPr lang="en-US" dirty="0"/>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365760" y="4873752"/>
            <a:ext cx="4206240" cy="1380744"/>
          </a:xfrm>
        </p:spPr>
        <p:txBody>
          <a:bodyPr anchor="b">
            <a:normAutofit/>
          </a:bodyPr>
          <a:lstStyle>
            <a:lvl1pPr marL="0" indent="0" algn="l">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1" name="Picture Placeholder 10">
            <a:extLst>
              <a:ext uri="{FF2B5EF4-FFF2-40B4-BE49-F238E27FC236}">
                <a16:creationId xmlns:a16="http://schemas.microsoft.com/office/drawing/2014/main" id="{B24A208E-BD69-BB12-21B8-DA405B501FA8}"/>
              </a:ext>
            </a:extLst>
          </p:cNvPr>
          <p:cNvSpPr>
            <a:spLocks noGrp="1"/>
          </p:cNvSpPr>
          <p:nvPr>
            <p:ph type="pic" sz="quarter" idx="13"/>
          </p:nvPr>
        </p:nvSpPr>
        <p:spPr>
          <a:xfrm>
            <a:off x="5596128" y="0"/>
            <a:ext cx="6595872" cy="6858000"/>
          </a:xfrm>
          <a:blipFill dpi="0" rotWithShape="1">
            <a:blip r:embed="rId2">
              <a:alphaModFix amt="60000"/>
              <a:extLst>
                <a:ext uri="{28A0092B-C50C-407E-A947-70E740481C1C}">
                  <a14:useLocalDpi xmlns:a14="http://schemas.microsoft.com/office/drawing/2010/main"/>
                </a:ext>
              </a:extLst>
            </a:blip>
            <a:srcRect/>
            <a:stretch>
              <a:fillRect/>
            </a:stretch>
          </a:blipFill>
        </p:spPr>
        <p:txBody>
          <a:bodyPr/>
          <a:lstStyle/>
          <a:p>
            <a:endParaRPr lang="en-US" dirty="0"/>
          </a:p>
        </p:txBody>
      </p:sp>
      <p:sp>
        <p:nvSpPr>
          <p:cNvPr id="7" name="Date Placeholder 6">
            <a:extLst>
              <a:ext uri="{FF2B5EF4-FFF2-40B4-BE49-F238E27FC236}">
                <a16:creationId xmlns:a16="http://schemas.microsoft.com/office/drawing/2014/main" id="{F991F941-2D53-CC10-7947-62237A245FE0}"/>
              </a:ext>
            </a:extLst>
          </p:cNvPr>
          <p:cNvSpPr>
            <a:spLocks noGrp="1"/>
          </p:cNvSpPr>
          <p:nvPr>
            <p:ph type="dt" sz="half" idx="14"/>
          </p:nvPr>
        </p:nvSpPr>
        <p:spPr>
          <a:xfrm>
            <a:off x="137160" y="6453002"/>
            <a:ext cx="1951777" cy="365125"/>
          </a:xfrm>
        </p:spPr>
        <p:txBody>
          <a:bodyPr/>
          <a:lstStyle/>
          <a:p>
            <a:fld id="{1FE1A989-42EF-40B2-87AB-6941C231CD4A}" type="datetime1">
              <a:rPr lang="en-US" smtClean="0"/>
              <a:t>3/17/2025</a:t>
            </a:fld>
            <a:endParaRPr lang="en-US" dirty="0"/>
          </a:p>
        </p:txBody>
      </p:sp>
      <p:sp>
        <p:nvSpPr>
          <p:cNvPr id="8" name="Footer Placeholder 7">
            <a:extLst>
              <a:ext uri="{FF2B5EF4-FFF2-40B4-BE49-F238E27FC236}">
                <a16:creationId xmlns:a16="http://schemas.microsoft.com/office/drawing/2014/main" id="{9A6E6A4C-6C55-068A-43AA-78DB4D1D643B}"/>
              </a:ext>
            </a:extLst>
          </p:cNvPr>
          <p:cNvSpPr>
            <a:spLocks noGrp="1"/>
          </p:cNvSpPr>
          <p:nvPr>
            <p:ph type="ftr" sz="quarter" idx="15"/>
          </p:nvPr>
        </p:nvSpPr>
        <p:spPr>
          <a:xfrm>
            <a:off x="2088937" y="6453002"/>
            <a:ext cx="2805405" cy="365125"/>
          </a:xfrm>
        </p:spPr>
        <p:txBody>
          <a:bodyPr/>
          <a:lstStyle/>
          <a:p>
            <a:r>
              <a:rPr lang="en-US" dirty="0"/>
              <a:t>Sample Footer Text</a:t>
            </a:r>
          </a:p>
        </p:txBody>
      </p:sp>
      <p:sp>
        <p:nvSpPr>
          <p:cNvPr id="9" name="Slide Number Placeholder 8">
            <a:extLst>
              <a:ext uri="{FF2B5EF4-FFF2-40B4-BE49-F238E27FC236}">
                <a16:creationId xmlns:a16="http://schemas.microsoft.com/office/drawing/2014/main" id="{C1A2CCFF-14A7-08A8-4465-732CD8928728}"/>
              </a:ext>
            </a:extLst>
          </p:cNvPr>
          <p:cNvSpPr>
            <a:spLocks noGrp="1"/>
          </p:cNvSpPr>
          <p:nvPr>
            <p:ph type="sldNum" sz="quarter" idx="16"/>
          </p:nvPr>
        </p:nvSpPr>
        <p:spPr>
          <a:xfrm>
            <a:off x="4844578" y="6453002"/>
            <a:ext cx="429207" cy="365125"/>
          </a:xfrm>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512067276"/>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Header">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274320" y="1801368"/>
            <a:ext cx="7772400" cy="4572000"/>
          </a:xfrm>
        </p:spPr>
        <p:txBody>
          <a:bodyPr anchor="b">
            <a:normAutofit/>
          </a:bodyPr>
          <a:lstStyle>
            <a:lvl1pPr algn="l">
              <a:defRPr sz="7400"/>
            </a:lvl1pPr>
          </a:lstStyle>
          <a:p>
            <a:r>
              <a:rPr lang="en-US" dirty="0"/>
              <a:t>Click to edit Master title style</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p>
            <a:fld id="{EEE2A7A0-B9EE-41A8-8016-28E5803F20B2}" type="datetime1">
              <a:rPr lang="en-US" smtClean="0"/>
              <a:t>3/17/2025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352880959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Header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274320" y="1801368"/>
            <a:ext cx="7772400" cy="4572000"/>
          </a:xfrm>
        </p:spPr>
        <p:txBody>
          <a:bodyPr anchor="b">
            <a:normAutofit/>
          </a:bodyPr>
          <a:lstStyle>
            <a:lvl1pPr algn="l">
              <a:defRPr sz="7400"/>
            </a:lvl1pPr>
          </a:lstStyle>
          <a:p>
            <a:r>
              <a:rPr lang="en-US"/>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265176" y="484632"/>
            <a:ext cx="7772400" cy="594360"/>
          </a:xfrm>
        </p:spPr>
        <p:txBody>
          <a:bodyPr anchor="t">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p>
            <a:fld id="{EEE2A7A0-B9EE-41A8-8016-28E5803F20B2}" type="datetime1">
              <a:rPr lang="en-US" smtClean="0"/>
              <a:t>3/17/2025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195227937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019F8-742E-9EEF-F591-C9666AC32AF1}"/>
              </a:ext>
            </a:extLst>
          </p:cNvPr>
          <p:cNvSpPr>
            <a:spLocks noGrp="1"/>
          </p:cNvSpPr>
          <p:nvPr>
            <p:ph type="title"/>
          </p:nvPr>
        </p:nvSpPr>
        <p:spPr>
          <a:xfrm>
            <a:off x="612647" y="664108"/>
            <a:ext cx="8467558" cy="1554480"/>
          </a:xfrm>
        </p:spPr>
        <p:txBody>
          <a:bodyPr anchor="b">
            <a:normAutofit/>
          </a:bodyPr>
          <a:lstStyle>
            <a:lvl1pPr>
              <a:defRPr sz="4400"/>
            </a:lvl1pPr>
          </a:lstStyle>
          <a:p>
            <a:r>
              <a:rPr lang="en-US"/>
              <a:t>Click to edit Master title style</a:t>
            </a:r>
          </a:p>
        </p:txBody>
      </p:sp>
      <p:sp>
        <p:nvSpPr>
          <p:cNvPr id="7" name="Content Placeholder 6">
            <a:extLst>
              <a:ext uri="{FF2B5EF4-FFF2-40B4-BE49-F238E27FC236}">
                <a16:creationId xmlns:a16="http://schemas.microsoft.com/office/drawing/2014/main" id="{28C8B19A-6FC1-2B71-0BFB-9274CBF396B9}"/>
              </a:ext>
            </a:extLst>
          </p:cNvPr>
          <p:cNvSpPr>
            <a:spLocks noGrp="1"/>
          </p:cNvSpPr>
          <p:nvPr>
            <p:ph sz="quarter" idx="13"/>
          </p:nvPr>
        </p:nvSpPr>
        <p:spPr>
          <a:xfrm>
            <a:off x="612647" y="2333860"/>
            <a:ext cx="8467558" cy="3689909"/>
          </a:xfrm>
        </p:spPr>
        <p:txBody>
          <a:bodyPr>
            <a:normAutofit/>
          </a:bodyPr>
          <a:lstStyle>
            <a:lvl1pPr marL="457200" indent="-457200">
              <a:buFont typeface="+mj-lt"/>
              <a:buAutoNum type="arabicPeriod"/>
              <a:defRPr sz="2400"/>
            </a:lvl1pPr>
            <a:lvl2pPr marL="685800" indent="-457200">
              <a:buFont typeface="+mj-lt"/>
              <a:buAutoNum type="arabicPeriod"/>
              <a:defRPr sz="2000"/>
            </a:lvl2pPr>
            <a:lvl3pPr marL="800100" indent="-342900">
              <a:buFont typeface="+mj-lt"/>
              <a:buAutoNum type="arabicPeriod"/>
              <a:defRPr sz="1800"/>
            </a:lvl3pPr>
            <a:lvl4pPr marL="1028700" indent="-342900">
              <a:buFont typeface="+mj-lt"/>
              <a:buAutoNum type="arabicPeriod"/>
              <a:defRPr sz="1600"/>
            </a:lvl4pPr>
            <a:lvl5pPr marL="1257300" indent="-342900">
              <a:buFont typeface="+mj-lt"/>
              <a:buAutoNum type="arabicPeriod"/>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Date Placeholder 2">
            <a:extLst>
              <a:ext uri="{FF2B5EF4-FFF2-40B4-BE49-F238E27FC236}">
                <a16:creationId xmlns:a16="http://schemas.microsoft.com/office/drawing/2014/main" id="{6CC77F2D-39D2-22F7-CF0B-39D63EBF00B7}"/>
              </a:ext>
            </a:extLst>
          </p:cNvPr>
          <p:cNvSpPr>
            <a:spLocks noGrp="1"/>
          </p:cNvSpPr>
          <p:nvPr>
            <p:ph type="dt" sz="half" idx="10"/>
          </p:nvPr>
        </p:nvSpPr>
        <p:spPr/>
        <p:txBody>
          <a:bodyPr/>
          <a:lstStyle/>
          <a:p>
            <a:fld id="{8A60B404-9532-4DA8-8A40-EC339A5BE635}" type="datetime1">
              <a:rPr lang="en-US" smtClean="0"/>
              <a:t>3/17/2025</a:t>
            </a:fld>
            <a:endParaRPr lang="en-US" dirty="0"/>
          </a:p>
        </p:txBody>
      </p:sp>
      <p:sp>
        <p:nvSpPr>
          <p:cNvPr id="4" name="Footer Placeholder 3">
            <a:extLst>
              <a:ext uri="{FF2B5EF4-FFF2-40B4-BE49-F238E27FC236}">
                <a16:creationId xmlns:a16="http://schemas.microsoft.com/office/drawing/2014/main" id="{0B12CFE6-D05E-5478-B3A4-81DC4DCD7410}"/>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626B86D3-24E1-029E-BA22-9F17F9517D65}"/>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467208142"/>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theme" Target="../theme/theme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5BFB69-9245-EC58-F1DE-FEB625BD336A}"/>
              </a:ext>
            </a:extLst>
          </p:cNvPr>
          <p:cNvSpPr>
            <a:spLocks noGrp="1"/>
          </p:cNvSpPr>
          <p:nvPr>
            <p:ph type="title"/>
          </p:nvPr>
        </p:nvSpPr>
        <p:spPr>
          <a:xfrm>
            <a:off x="612648" y="548640"/>
            <a:ext cx="10653578" cy="1132258"/>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a:extLst>
              <a:ext uri="{FF2B5EF4-FFF2-40B4-BE49-F238E27FC236}">
                <a16:creationId xmlns:a16="http://schemas.microsoft.com/office/drawing/2014/main" id="{5516AFD5-5144-C460-0CA4-644BC4A93C02}"/>
              </a:ext>
            </a:extLst>
          </p:cNvPr>
          <p:cNvSpPr>
            <a:spLocks noGrp="1"/>
          </p:cNvSpPr>
          <p:nvPr>
            <p:ph type="body" idx="1"/>
          </p:nvPr>
        </p:nvSpPr>
        <p:spPr>
          <a:xfrm>
            <a:off x="612647" y="1715532"/>
            <a:ext cx="10653579" cy="459382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995753E-AF8A-7E04-8A1A-205B755A0215}"/>
              </a:ext>
            </a:extLst>
          </p:cNvPr>
          <p:cNvSpPr>
            <a:spLocks noGrp="1"/>
          </p:cNvSpPr>
          <p:nvPr>
            <p:ph type="dt" sz="half" idx="2"/>
          </p:nvPr>
        </p:nvSpPr>
        <p:spPr>
          <a:xfrm>
            <a:off x="137160" y="6453002"/>
            <a:ext cx="3494314" cy="365125"/>
          </a:xfrm>
          <a:prstGeom prst="rect">
            <a:avLst/>
          </a:prstGeom>
        </p:spPr>
        <p:txBody>
          <a:bodyPr vert="horz" lIns="91440" tIns="45720" rIns="91440" bIns="45720" rtlCol="0" anchor="ctr"/>
          <a:lstStyle>
            <a:lvl1pPr algn="l">
              <a:defRPr sz="900">
                <a:solidFill>
                  <a:schemeClr val="tx1"/>
                </a:solidFill>
              </a:defRPr>
            </a:lvl1pPr>
          </a:lstStyle>
          <a:p>
            <a:fld id="{D291CE83-67BA-4B15-B48A-7DC5C0636664}" type="datetime1">
              <a:rPr lang="en-US" smtClean="0"/>
              <a:t>3/17/2025</a:t>
            </a:fld>
            <a:endParaRPr lang="en-US" dirty="0"/>
          </a:p>
        </p:txBody>
      </p:sp>
      <p:sp>
        <p:nvSpPr>
          <p:cNvPr id="5" name="Footer Placeholder 4">
            <a:extLst>
              <a:ext uri="{FF2B5EF4-FFF2-40B4-BE49-F238E27FC236}">
                <a16:creationId xmlns:a16="http://schemas.microsoft.com/office/drawing/2014/main" id="{D4E1B7C8-DA74-800B-EE14-A39E9DB32DE4}"/>
              </a:ext>
            </a:extLst>
          </p:cNvPr>
          <p:cNvSpPr>
            <a:spLocks noGrp="1"/>
          </p:cNvSpPr>
          <p:nvPr>
            <p:ph type="ftr" sz="quarter" idx="3"/>
          </p:nvPr>
        </p:nvSpPr>
        <p:spPr>
          <a:xfrm>
            <a:off x="8876521" y="6453002"/>
            <a:ext cx="2805405" cy="365125"/>
          </a:xfrm>
          <a:prstGeom prst="rect">
            <a:avLst/>
          </a:prstGeom>
        </p:spPr>
        <p:txBody>
          <a:bodyPr vert="horz" lIns="91440" tIns="45720" rIns="91440" bIns="45720" rtlCol="0" anchor="ctr"/>
          <a:lstStyle>
            <a:lvl1pPr algn="r">
              <a:defRPr sz="900">
                <a:solidFill>
                  <a:schemeClr val="tx1"/>
                </a:solidFill>
              </a:defRPr>
            </a:lvl1pPr>
          </a:lstStyle>
          <a:p>
            <a:r>
              <a:rPr lang="en-US" dirty="0"/>
              <a:t>Sample Footer Text</a:t>
            </a:r>
          </a:p>
        </p:txBody>
      </p:sp>
      <p:sp>
        <p:nvSpPr>
          <p:cNvPr id="6" name="Slide Number Placeholder 5">
            <a:extLst>
              <a:ext uri="{FF2B5EF4-FFF2-40B4-BE49-F238E27FC236}">
                <a16:creationId xmlns:a16="http://schemas.microsoft.com/office/drawing/2014/main" id="{7AC1647D-0DF0-CA1B-F723-EF7B8F508DB7}"/>
              </a:ext>
            </a:extLst>
          </p:cNvPr>
          <p:cNvSpPr>
            <a:spLocks noGrp="1"/>
          </p:cNvSpPr>
          <p:nvPr>
            <p:ph type="sldNum" sz="quarter" idx="4"/>
          </p:nvPr>
        </p:nvSpPr>
        <p:spPr>
          <a:xfrm>
            <a:off x="11632162" y="6453002"/>
            <a:ext cx="429207" cy="365125"/>
          </a:xfrm>
          <a:prstGeom prst="rect">
            <a:avLst/>
          </a:prstGeom>
        </p:spPr>
        <p:txBody>
          <a:bodyPr vert="horz" lIns="91440" tIns="45720" rIns="91440" bIns="45720" rtlCol="0" anchor="ctr"/>
          <a:lstStyle>
            <a:lvl1pPr algn="r">
              <a:defRPr sz="900">
                <a:solidFill>
                  <a:schemeClr val="tx1"/>
                </a:solidFill>
              </a:defRPr>
            </a:lvl1pPr>
          </a:lstStyle>
          <a:p>
            <a:fld id="{CC057153-B650-4DEB-B370-79DDCFDCE934}" type="slidenum">
              <a:rPr lang="en-US" smtClean="0"/>
              <a:t>‹#›</a:t>
            </a:fld>
            <a:endParaRPr lang="en-US" dirty="0"/>
          </a:p>
        </p:txBody>
      </p:sp>
    </p:spTree>
    <p:extLst>
      <p:ext uri="{BB962C8B-B14F-4D97-AF65-F5344CB8AC3E}">
        <p14:creationId xmlns:p14="http://schemas.microsoft.com/office/powerpoint/2010/main" val="2740288441"/>
      </p:ext>
    </p:extLst>
  </p:cSld>
  <p:clrMap bg1="lt1" tx1="dk1" bg2="lt2" tx2="dk2" accent1="accent1" accent2="accent2" accent3="accent3" accent4="accent4" accent5="accent5" accent6="accent6" hlink="hlink" folHlink="folHlink"/>
  <p:sldLayoutIdLst>
    <p:sldLayoutId id="2147483677" r:id="rId1"/>
    <p:sldLayoutId id="2147483675" r:id="rId2"/>
    <p:sldLayoutId id="2147483661" r:id="rId3"/>
    <p:sldLayoutId id="2147483712" r:id="rId4"/>
    <p:sldLayoutId id="2147483698" r:id="rId5"/>
    <p:sldLayoutId id="2147483728" r:id="rId6"/>
    <p:sldLayoutId id="2147483735" r:id="rId7"/>
    <p:sldLayoutId id="2147483758" r:id="rId8"/>
    <p:sldLayoutId id="2147483710" r:id="rId9"/>
    <p:sldLayoutId id="2147483755" r:id="rId10"/>
    <p:sldLayoutId id="2147483713" r:id="rId11"/>
    <p:sldLayoutId id="2147483729" r:id="rId12"/>
    <p:sldLayoutId id="2147483662" r:id="rId13"/>
    <p:sldLayoutId id="2147483679" r:id="rId14"/>
    <p:sldLayoutId id="2147483680" r:id="rId15"/>
    <p:sldLayoutId id="2147483681" r:id="rId16"/>
    <p:sldLayoutId id="2147483682" r:id="rId17"/>
    <p:sldLayoutId id="2147483706" r:id="rId18"/>
    <p:sldLayoutId id="2147483689" r:id="rId19"/>
    <p:sldLayoutId id="2147483690" r:id="rId20"/>
    <p:sldLayoutId id="2147483707" r:id="rId21"/>
    <p:sldLayoutId id="2147483708" r:id="rId22"/>
    <p:sldLayoutId id="2147483692" r:id="rId23"/>
    <p:sldLayoutId id="2147483691" r:id="rId24"/>
    <p:sldLayoutId id="2147483732" r:id="rId25"/>
    <p:sldLayoutId id="2147483733" r:id="rId26"/>
    <p:sldLayoutId id="2147483731" r:id="rId27"/>
    <p:sldLayoutId id="2147483730" r:id="rId28"/>
    <p:sldLayoutId id="2147483694" r:id="rId29"/>
    <p:sldLayoutId id="2147483726" r:id="rId30"/>
    <p:sldLayoutId id="2147483693" r:id="rId31"/>
    <p:sldLayoutId id="2147483711" r:id="rId32"/>
    <p:sldLayoutId id="2147483672" r:id="rId33"/>
    <p:sldLayoutId id="2147483673" r:id="rId34"/>
    <p:sldLayoutId id="2147483696" r:id="rId35"/>
    <p:sldLayoutId id="2147483752" r:id="rId36"/>
    <p:sldLayoutId id="2147483754" r:id="rId37"/>
    <p:sldLayoutId id="2147483753" r:id="rId38"/>
    <p:sldLayoutId id="2147483750" r:id="rId39"/>
    <p:sldLayoutId id="2147483742" r:id="rId40"/>
    <p:sldLayoutId id="2147483743" r:id="rId41"/>
    <p:sldLayoutId id="2147483740" r:id="rId42"/>
    <p:sldLayoutId id="2147483664" r:id="rId43"/>
    <p:sldLayoutId id="2147483665" r:id="rId44"/>
    <p:sldLayoutId id="2147483666" r:id="rId45"/>
    <p:sldLayoutId id="2147483667" r:id="rId46"/>
    <p:sldLayoutId id="2147483668" r:id="rId47"/>
    <p:sldLayoutId id="2147483669" r:id="rId48"/>
    <p:sldLayoutId id="2147483685" r:id="rId49"/>
    <p:sldLayoutId id="2147483687" r:id="rId50"/>
  </p:sldLayoutIdLst>
  <p:hf sldNum="0" hdr="0" ftr="0" dt="0"/>
  <p:txStyles>
    <p:title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4572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2pPr>
      <a:lvl3pPr marL="6858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9144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1143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5" orient="horz" pos="2160">
          <p15:clr>
            <a:srgbClr val="F26B43"/>
          </p15:clr>
        </p15:guide>
        <p15:guide id="6" pos="384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hyperlink" Target="https://www.usaspending.gov/award/CONT_AWD_70FA4023F00000306_7022_GS02F0095T_4730" TargetMode="External"/><Relationship Id="rId2" Type="http://schemas.openxmlformats.org/officeDocument/2006/relationships/hyperlink" Target="https://www.franklincovey.com/" TargetMode="External"/><Relationship Id="rId1" Type="http://schemas.openxmlformats.org/officeDocument/2006/relationships/slideLayout" Target="../slideLayouts/slideLayout6.xml"/><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svg"/><Relationship Id="rId7" Type="http://schemas.openxmlformats.org/officeDocument/2006/relationships/image" Target="../media/image16.sv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svg"/><Relationship Id="rId4" Type="http://schemas.openxmlformats.org/officeDocument/2006/relationships/image" Target="../media/image13.png"/><Relationship Id="rId9" Type="http://schemas.openxmlformats.org/officeDocument/2006/relationships/image" Target="../media/image18.svg"/></Relationships>
</file>

<file path=ppt/slides/_rels/slide3.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svg"/><Relationship Id="rId7" Type="http://schemas.openxmlformats.org/officeDocument/2006/relationships/image" Target="../media/image24.sv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svg"/><Relationship Id="rId4" Type="http://schemas.openxmlformats.org/officeDocument/2006/relationships/image" Target="../media/image21.png"/><Relationship Id="rId9" Type="http://schemas.openxmlformats.org/officeDocument/2006/relationships/image" Target="../media/image26.sv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hyperlink" Target="https://napawash.org/fellow/1817" TargetMode="External"/><Relationship Id="rId2" Type="http://schemas.openxmlformats.org/officeDocument/2006/relationships/hyperlink" Target="https://newhites.com/clients/" TargetMode="External"/><Relationship Id="rId1" Type="http://schemas.openxmlformats.org/officeDocument/2006/relationships/slideLayout" Target="../slideLayouts/slideLayout6.xml"/><Relationship Id="rId5" Type="http://schemas.openxmlformats.org/officeDocument/2006/relationships/image" Target="../media/image27.png"/><Relationship Id="rId4" Type="http://schemas.openxmlformats.org/officeDocument/2006/relationships/hyperlink" Target="https://www.usaspending.gov/recipient/0ed0b391-41a7-fb94-a428-6ceabbbf454d-C/latest"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s://www.opensecrets.org/orgs/oneida-indian-nation/summary?id=D000036389" TargetMode="External"/><Relationship Id="rId2" Type="http://schemas.openxmlformats.org/officeDocument/2006/relationships/hyperlink" Target="https://oescgroup.com/oesc/oes/" TargetMode="External"/><Relationship Id="rId1" Type="http://schemas.openxmlformats.org/officeDocument/2006/relationships/slideLayout" Target="../slideLayouts/slideLayout6.xml"/><Relationship Id="rId5" Type="http://schemas.openxmlformats.org/officeDocument/2006/relationships/image" Target="../media/image28.png"/><Relationship Id="rId4" Type="http://schemas.openxmlformats.org/officeDocument/2006/relationships/hyperlink" Target="https://www.usaspending.gov/recipient/0145b34d-7494-875c-5b75-b3bba61ac8e6-C/latest"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s://manifestconsultinggroup.com/" TargetMode="External"/><Relationship Id="rId2" Type="http://schemas.openxmlformats.org/officeDocument/2006/relationships/hyperlink" Target="https://cage.report/NCAGE/5T0H5" TargetMode="External"/><Relationship Id="rId1" Type="http://schemas.openxmlformats.org/officeDocument/2006/relationships/slideLayout" Target="../slideLayouts/slideLayout6.xml"/><Relationship Id="rId6" Type="http://schemas.openxmlformats.org/officeDocument/2006/relationships/image" Target="../media/image29.png"/><Relationship Id="rId5" Type="http://schemas.openxmlformats.org/officeDocument/2006/relationships/hyperlink" Target="http://www.usaspending.gov/recipient/94b1e25a-ab3e-75b8-6055-27284f29129e-C/latest" TargetMode="External"/><Relationship Id="rId4" Type="http://schemas.openxmlformats.org/officeDocument/2006/relationships/hyperlink" Target="https://obamawhitehouse.archives.gov/blog/author/nate-jenkins"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6D321A2-65AC-4C18-CA75-0FB5084CA306}"/>
              </a:ext>
            </a:extLst>
          </p:cNvPr>
          <p:cNvSpPr>
            <a:spLocks noGrp="1"/>
          </p:cNvSpPr>
          <p:nvPr>
            <p:ph type="ctrTitle"/>
          </p:nvPr>
        </p:nvSpPr>
        <p:spPr>
          <a:xfrm>
            <a:off x="365757" y="2983832"/>
            <a:ext cx="6853190" cy="1155031"/>
          </a:xfrm>
        </p:spPr>
        <p:txBody>
          <a:bodyPr>
            <a:normAutofit/>
          </a:bodyPr>
          <a:lstStyle/>
          <a:p>
            <a:r>
              <a:rPr lang="en-US" sz="3600" dirty="0">
                <a:latin typeface="Calibri" panose="020F0502020204030204" pitchFamily="34" charset="0"/>
                <a:ea typeface="Calibri" panose="020F0502020204030204" pitchFamily="34" charset="0"/>
                <a:cs typeface="Calibri" panose="020F0502020204030204" pitchFamily="34" charset="0"/>
              </a:rPr>
              <a:t>Savings Opportunities for Department of Homeland Security</a:t>
            </a:r>
          </a:p>
        </p:txBody>
      </p:sp>
      <p:sp>
        <p:nvSpPr>
          <p:cNvPr id="5" name="Subtitle 4">
            <a:extLst>
              <a:ext uri="{FF2B5EF4-FFF2-40B4-BE49-F238E27FC236}">
                <a16:creationId xmlns:a16="http://schemas.microsoft.com/office/drawing/2014/main" id="{02FA3257-663D-61CE-A5D5-22B53DB71488}"/>
              </a:ext>
            </a:extLst>
          </p:cNvPr>
          <p:cNvSpPr>
            <a:spLocks noGrp="1"/>
          </p:cNvSpPr>
          <p:nvPr>
            <p:ph type="subTitle" idx="1"/>
          </p:nvPr>
        </p:nvSpPr>
        <p:spPr>
          <a:xfrm>
            <a:off x="365760" y="5390146"/>
            <a:ext cx="4206240" cy="864349"/>
          </a:xfrm>
        </p:spPr>
        <p:txBody>
          <a:bodyPr/>
          <a:lstStyle/>
          <a:p>
            <a:pPr>
              <a:spcBef>
                <a:spcPts val="600"/>
              </a:spcBef>
            </a:pPr>
            <a:r>
              <a:rPr lang="en-US" dirty="0">
                <a:latin typeface="Calibri" panose="020F0502020204030204" pitchFamily="34" charset="0"/>
                <a:ea typeface="Calibri" panose="020F0502020204030204" pitchFamily="34" charset="0"/>
                <a:cs typeface="Calibri" panose="020F0502020204030204" pitchFamily="34" charset="0"/>
              </a:rPr>
              <a:t>16</a:t>
            </a:r>
            <a:r>
              <a:rPr lang="en-US" baseline="30000" dirty="0">
                <a:latin typeface="Calibri" panose="020F0502020204030204" pitchFamily="34" charset="0"/>
                <a:ea typeface="Calibri" panose="020F0502020204030204" pitchFamily="34" charset="0"/>
                <a:cs typeface="Calibri" panose="020F0502020204030204" pitchFamily="34" charset="0"/>
              </a:rPr>
              <a:t>th</a:t>
            </a:r>
            <a:r>
              <a:rPr lang="en-US" dirty="0">
                <a:latin typeface="Calibri" panose="020F0502020204030204" pitchFamily="34" charset="0"/>
                <a:ea typeface="Calibri" panose="020F0502020204030204" pitchFamily="34" charset="0"/>
                <a:cs typeface="Calibri" panose="020F0502020204030204" pitchFamily="34" charset="0"/>
              </a:rPr>
              <a:t> March 2025</a:t>
            </a:r>
          </a:p>
          <a:p>
            <a:pPr>
              <a:spcBef>
                <a:spcPts val="600"/>
              </a:spcBef>
            </a:pPr>
            <a:r>
              <a:rPr lang="en-US" dirty="0">
                <a:latin typeface="Calibri" panose="020F0502020204030204" pitchFamily="34" charset="0"/>
                <a:ea typeface="Calibri" panose="020F0502020204030204" pitchFamily="34" charset="0"/>
                <a:cs typeface="Calibri" panose="020F0502020204030204" pitchFamily="34" charset="0"/>
              </a:rPr>
              <a:t>Joseph Marazzo</a:t>
            </a:r>
          </a:p>
        </p:txBody>
      </p:sp>
      <p:sp>
        <p:nvSpPr>
          <p:cNvPr id="3" name="Title 3">
            <a:extLst>
              <a:ext uri="{FF2B5EF4-FFF2-40B4-BE49-F238E27FC236}">
                <a16:creationId xmlns:a16="http://schemas.microsoft.com/office/drawing/2014/main" id="{2F24AB23-B747-503D-1440-B692787F2E77}"/>
              </a:ext>
            </a:extLst>
          </p:cNvPr>
          <p:cNvSpPr txBox="1">
            <a:spLocks/>
          </p:cNvSpPr>
          <p:nvPr/>
        </p:nvSpPr>
        <p:spPr>
          <a:xfrm>
            <a:off x="365757" y="4193865"/>
            <a:ext cx="5730243" cy="343759"/>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5200" b="1" kern="1200">
                <a:solidFill>
                  <a:schemeClr val="tx1"/>
                </a:solidFill>
                <a:latin typeface="+mj-lt"/>
                <a:ea typeface="+mj-ea"/>
                <a:cs typeface="+mj-cs"/>
              </a:defRPr>
            </a:lvl1pPr>
          </a:lstStyle>
          <a:p>
            <a:r>
              <a:rPr lang="en-US" sz="1800" b="0" dirty="0">
                <a:latin typeface="Calibri" panose="020F0502020204030204" pitchFamily="34" charset="0"/>
                <a:ea typeface="Calibri" panose="020F0502020204030204" pitchFamily="34" charset="0"/>
                <a:cs typeface="Calibri" panose="020F0502020204030204" pitchFamily="34" charset="0"/>
              </a:rPr>
              <a:t>Report for Department of Government Efficiency</a:t>
            </a:r>
          </a:p>
        </p:txBody>
      </p:sp>
      <p:pic>
        <p:nvPicPr>
          <p:cNvPr id="1026" name="Picture 2" descr="undefined">
            <a:extLst>
              <a:ext uri="{FF2B5EF4-FFF2-40B4-BE49-F238E27FC236}">
                <a16:creationId xmlns:a16="http://schemas.microsoft.com/office/drawing/2014/main" id="{B30A3F71-39CE-16C8-695B-5234BC1FD8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29148" y="118872"/>
            <a:ext cx="843527" cy="83677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USAJOBS - Search">
            <a:extLst>
              <a:ext uri="{FF2B5EF4-FFF2-40B4-BE49-F238E27FC236}">
                <a16:creationId xmlns:a16="http://schemas.microsoft.com/office/drawing/2014/main" id="{69A35E88-FA3B-735D-F868-B29631E83F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85220" y="182302"/>
            <a:ext cx="2657617" cy="7733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77747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DE9DB0-A2E6-87F3-F3BA-63899007153F}"/>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86D1AC19-A61F-326A-07B8-2BB9BE0DAB10}"/>
              </a:ext>
            </a:extLst>
          </p:cNvPr>
          <p:cNvSpPr/>
          <p:nvPr/>
        </p:nvSpPr>
        <p:spPr>
          <a:xfrm>
            <a:off x="0" y="1171575"/>
            <a:ext cx="12192000" cy="542925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68B90C9B-F29E-4B23-8D56-424A98E98D04}"/>
              </a:ext>
            </a:extLst>
          </p:cNvPr>
          <p:cNvSpPr/>
          <p:nvPr/>
        </p:nvSpPr>
        <p:spPr>
          <a:xfrm>
            <a:off x="241259" y="1375775"/>
            <a:ext cx="4702216" cy="26914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endParaRPr lang="en-US" sz="1200" dirty="0">
              <a:solidFill>
                <a:schemeClr val="tx1"/>
              </a:solidFill>
            </a:endParaRPr>
          </a:p>
        </p:txBody>
      </p:sp>
      <p:sp>
        <p:nvSpPr>
          <p:cNvPr id="8" name="Title 1">
            <a:extLst>
              <a:ext uri="{FF2B5EF4-FFF2-40B4-BE49-F238E27FC236}">
                <a16:creationId xmlns:a16="http://schemas.microsoft.com/office/drawing/2014/main" id="{9FDB8973-DCFA-9956-1193-E784496AA2AD}"/>
              </a:ext>
            </a:extLst>
          </p:cNvPr>
          <p:cNvSpPr>
            <a:spLocks noGrp="1"/>
          </p:cNvSpPr>
          <p:nvPr>
            <p:ph type="ctrTitle"/>
          </p:nvPr>
        </p:nvSpPr>
        <p:spPr>
          <a:xfrm>
            <a:off x="311067" y="125424"/>
            <a:ext cx="8440266" cy="661157"/>
          </a:xfrm>
        </p:spPr>
        <p:txBody>
          <a:bodyPr anchor="ctr">
            <a:normAutofit fontScale="90000"/>
          </a:bodyPr>
          <a:lstStyle/>
          <a:p>
            <a:br>
              <a:rPr lang="en-US" sz="3200" dirty="0">
                <a:latin typeface="Calibri" panose="020F0502020204030204" pitchFamily="34" charset="0"/>
                <a:ea typeface="Calibri" panose="020F0502020204030204" pitchFamily="34" charset="0"/>
                <a:cs typeface="Calibri" panose="020F0502020204030204" pitchFamily="34" charset="0"/>
              </a:rPr>
            </a:br>
            <a:r>
              <a:rPr lang="en-US" sz="3200" dirty="0">
                <a:latin typeface="Calibri" panose="020F0502020204030204" pitchFamily="34" charset="0"/>
                <a:ea typeface="Calibri" panose="020F0502020204030204" pitchFamily="34" charset="0"/>
                <a:cs typeface="Calibri" panose="020F0502020204030204" pitchFamily="34" charset="0"/>
              </a:rPr>
              <a:t>FRANKLIN COVEY CLIENT SALES INC: $1.5m opportunity across 1 contract</a:t>
            </a:r>
          </a:p>
        </p:txBody>
      </p:sp>
      <p:sp>
        <p:nvSpPr>
          <p:cNvPr id="9" name="Rectangle 8">
            <a:extLst>
              <a:ext uri="{FF2B5EF4-FFF2-40B4-BE49-F238E27FC236}">
                <a16:creationId xmlns:a16="http://schemas.microsoft.com/office/drawing/2014/main" id="{C6908C2F-4749-B701-B465-FFB71CC8E523}"/>
              </a:ext>
            </a:extLst>
          </p:cNvPr>
          <p:cNvSpPr/>
          <p:nvPr/>
        </p:nvSpPr>
        <p:spPr>
          <a:xfrm>
            <a:off x="5073605" y="1375775"/>
            <a:ext cx="3813220" cy="501874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spcBef>
                <a:spcPts val="600"/>
              </a:spcBef>
            </a:pPr>
            <a:r>
              <a:rPr lang="en-US" sz="1400" b="1" dirty="0">
                <a:solidFill>
                  <a:schemeClr val="tx1"/>
                </a:solidFill>
                <a:latin typeface="Calibri" panose="020F0502020204030204" pitchFamily="34" charset="0"/>
                <a:ea typeface="Calibri" panose="020F0502020204030204" pitchFamily="34" charset="0"/>
                <a:cs typeface="Calibri" panose="020F0502020204030204" pitchFamily="34" charset="0"/>
              </a:rPr>
              <a:t>Rationale for Terminations:</a:t>
            </a:r>
          </a:p>
          <a:p>
            <a:pPr>
              <a:spcBef>
                <a:spcPts val="600"/>
              </a:spcBef>
            </a:pPr>
            <a:r>
              <a:rPr lang="en-US" sz="1400" i="1" dirty="0">
                <a:solidFill>
                  <a:schemeClr val="tx1"/>
                </a:solidFill>
                <a:latin typeface="Calibri" panose="020F0502020204030204" pitchFamily="34" charset="0"/>
                <a:ea typeface="Calibri" panose="020F0502020204030204" pitchFamily="34" charset="0"/>
                <a:cs typeface="Calibri" panose="020F0502020204030204" pitchFamily="34" charset="0"/>
              </a:rPr>
              <a:t>This license is charged per person for a modest sized video library covering leadership development and productivity. There are several competitors that are cheaper and have a larger library like LinkedIn Learning and the total number of licenses may be more than needed since training is a fixed time period  </a:t>
            </a:r>
            <a:endParaRPr lang="en-US" sz="1400" dirty="0">
              <a:solidFill>
                <a:schemeClr val="tx1"/>
              </a:solidFill>
              <a:latin typeface="Calibri" panose="020F0502020204030204" pitchFamily="34" charset="0"/>
              <a:ea typeface="Calibri" panose="020F0502020204030204" pitchFamily="34" charset="0"/>
              <a:cs typeface="Calibri" panose="020F0502020204030204" pitchFamily="34" charset="0"/>
            </a:endParaRPr>
          </a:p>
          <a:p>
            <a:pPr>
              <a:spcBef>
                <a:spcPts val="600"/>
              </a:spcBef>
            </a:pPr>
            <a:r>
              <a:rPr lang="en-US" sz="1400" u="sng" dirty="0">
                <a:solidFill>
                  <a:schemeClr val="tx1"/>
                </a:solidFill>
                <a:latin typeface="Calibri" panose="020F0502020204030204" pitchFamily="34" charset="0"/>
                <a:ea typeface="Calibri" panose="020F0502020204030204" pitchFamily="34" charset="0"/>
                <a:cs typeface="Calibri" panose="020F0502020204030204" pitchFamily="34" charset="0"/>
              </a:rPr>
              <a:t>Vendor &amp; contracts flagged in analysis due to:</a:t>
            </a:r>
          </a:p>
          <a:p>
            <a:pPr marL="171450" indent="-171450">
              <a:spcBef>
                <a:spcPts val="600"/>
              </a:spcBef>
              <a:spcAft>
                <a:spcPts val="300"/>
              </a:spcAft>
              <a:buFont typeface="Arial" panose="020B0604020202020204" pitchFamily="34" charset="0"/>
              <a:buChar char="•"/>
            </a:pPr>
            <a:r>
              <a:rPr lang="en-US" sz="1400" dirty="0">
                <a:solidFill>
                  <a:schemeClr val="tx1"/>
                </a:solidFill>
                <a:latin typeface="Calibri" panose="020F0502020204030204" pitchFamily="34" charset="0"/>
                <a:cs typeface="Calibri" panose="020F0502020204030204" pitchFamily="34" charset="0"/>
              </a:rPr>
              <a:t>“Number of offers received” for award was 1</a:t>
            </a:r>
          </a:p>
          <a:p>
            <a:pPr marL="171450" indent="-171450">
              <a:spcBef>
                <a:spcPts val="600"/>
              </a:spcBef>
              <a:spcAft>
                <a:spcPts val="300"/>
              </a:spcAft>
              <a:buFont typeface="Arial" panose="020B0604020202020204" pitchFamily="34" charset="0"/>
              <a:buChar char="•"/>
            </a:pPr>
            <a:r>
              <a:rPr lang="en-US" sz="1400" dirty="0">
                <a:solidFill>
                  <a:schemeClr val="tx1"/>
                </a:solidFill>
                <a:latin typeface="Calibri" panose="020F0502020204030204" pitchFamily="34" charset="0"/>
                <a:cs typeface="Calibri" panose="020F0502020204030204" pitchFamily="34" charset="0"/>
              </a:rPr>
              <a:t>High cost license of $400 per person per year for modest video library around leadership development </a:t>
            </a:r>
          </a:p>
          <a:p>
            <a:pPr marL="171450" indent="-171450">
              <a:spcBef>
                <a:spcPts val="600"/>
              </a:spcBef>
              <a:spcAft>
                <a:spcPts val="300"/>
              </a:spcAft>
              <a:buFont typeface="Arial" panose="020B0604020202020204" pitchFamily="34" charset="0"/>
              <a:buChar char="•"/>
            </a:pPr>
            <a:endParaRPr lang="en-US" sz="1200" dirty="0">
              <a:solidFill>
                <a:schemeClr val="tx1"/>
              </a:solidFill>
              <a:latin typeface="Calibri" panose="020F0502020204030204" pitchFamily="34" charset="0"/>
              <a:cs typeface="Calibri" panose="020F0502020204030204" pitchFamily="34" charset="0"/>
            </a:endParaRPr>
          </a:p>
          <a:p>
            <a:pPr marL="171450" indent="-171450">
              <a:spcBef>
                <a:spcPts val="600"/>
              </a:spcBef>
              <a:spcAft>
                <a:spcPts val="300"/>
              </a:spcAft>
              <a:buFont typeface="Arial" panose="020B0604020202020204" pitchFamily="34" charset="0"/>
              <a:buChar char="•"/>
            </a:pPr>
            <a:endParaRPr lang="en-US" sz="1200" dirty="0">
              <a:solidFill>
                <a:schemeClr val="tx1"/>
              </a:solidFill>
              <a:latin typeface="Calibri" panose="020F0502020204030204" pitchFamily="34" charset="0"/>
              <a:cs typeface="Calibri" panose="020F0502020204030204" pitchFamily="34" charset="0"/>
            </a:endParaRPr>
          </a:p>
        </p:txBody>
      </p:sp>
      <p:sp>
        <p:nvSpPr>
          <p:cNvPr id="13" name="Rectangle 12">
            <a:extLst>
              <a:ext uri="{FF2B5EF4-FFF2-40B4-BE49-F238E27FC236}">
                <a16:creationId xmlns:a16="http://schemas.microsoft.com/office/drawing/2014/main" id="{1B7679A3-B384-4E3E-3C4D-837F51F637BE}"/>
              </a:ext>
            </a:extLst>
          </p:cNvPr>
          <p:cNvSpPr/>
          <p:nvPr/>
        </p:nvSpPr>
        <p:spPr>
          <a:xfrm>
            <a:off x="9058275" y="1390650"/>
            <a:ext cx="3030640" cy="501874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spcBef>
                <a:spcPts val="600"/>
              </a:spcBef>
            </a:pPr>
            <a:r>
              <a:rPr lang="en-US" sz="1400" b="1" dirty="0">
                <a:solidFill>
                  <a:schemeClr val="tx1"/>
                </a:solidFill>
                <a:latin typeface="Calibri" panose="020F0502020204030204" pitchFamily="34" charset="0"/>
                <a:ea typeface="Calibri" panose="020F0502020204030204" pitchFamily="34" charset="0"/>
                <a:cs typeface="Calibri" panose="020F0502020204030204" pitchFamily="34" charset="0"/>
              </a:rPr>
              <a:t>Next Steps / Considerations:</a:t>
            </a:r>
          </a:p>
          <a:p>
            <a:pPr marL="285750" indent="-285750">
              <a:spcBef>
                <a:spcPts val="600"/>
              </a:spcBef>
              <a:buFont typeface="Arial" panose="020B0604020202020204" pitchFamily="34" charset="0"/>
              <a:buChar char="•"/>
            </a:pPr>
            <a:r>
              <a:rPr lang="en-US" sz="1400" dirty="0">
                <a:solidFill>
                  <a:srgbClr val="000000"/>
                </a:solidFill>
                <a:latin typeface="Calibri" panose="020F0502020204030204" pitchFamily="34" charset="0"/>
                <a:cs typeface="Calibri" panose="020F0502020204030204" pitchFamily="34" charset="0"/>
              </a:rPr>
              <a:t>Audit how often and how long normal license user actively use service</a:t>
            </a:r>
          </a:p>
          <a:p>
            <a:pPr marL="285750" indent="-285750">
              <a:spcBef>
                <a:spcPts val="600"/>
              </a:spcBef>
              <a:buFont typeface="Arial" panose="020B0604020202020204" pitchFamily="34" charset="0"/>
              <a:buChar char="•"/>
            </a:pPr>
            <a:r>
              <a:rPr lang="en-US" sz="1400" dirty="0">
                <a:solidFill>
                  <a:srgbClr val="000000"/>
                </a:solidFill>
                <a:latin typeface="Calibri" panose="020F0502020204030204" pitchFamily="34" charset="0"/>
                <a:cs typeface="Calibri" panose="020F0502020204030204" pitchFamily="34" charset="0"/>
              </a:rPr>
              <a:t>Transfer licenses between users more often and revoke licenses of non active users</a:t>
            </a:r>
          </a:p>
          <a:p>
            <a:pPr marL="285750" indent="-285750">
              <a:spcBef>
                <a:spcPts val="600"/>
              </a:spcBef>
              <a:buFont typeface="Arial" panose="020B0604020202020204" pitchFamily="34" charset="0"/>
              <a:buChar char="•"/>
            </a:pPr>
            <a:r>
              <a:rPr lang="en-US" sz="1400" dirty="0">
                <a:solidFill>
                  <a:srgbClr val="000000"/>
                </a:solidFill>
                <a:latin typeface="Calibri" panose="020F0502020204030204" pitchFamily="34" charset="0"/>
                <a:cs typeface="Calibri" panose="020F0502020204030204" pitchFamily="34" charset="0"/>
              </a:rPr>
              <a:t>Look into referring people to read certain books instead </a:t>
            </a:r>
          </a:p>
          <a:p>
            <a:pPr marL="285750" indent="-285750">
              <a:spcBef>
                <a:spcPts val="600"/>
              </a:spcBef>
              <a:buFont typeface="Arial" panose="020B0604020202020204" pitchFamily="34" charset="0"/>
              <a:buChar char="•"/>
            </a:pPr>
            <a:r>
              <a:rPr lang="en-US" sz="1400" dirty="0">
                <a:solidFill>
                  <a:srgbClr val="000000"/>
                </a:solidFill>
                <a:latin typeface="Calibri" panose="020F0502020204030204" pitchFamily="34" charset="0"/>
                <a:cs typeface="Calibri" panose="020F0502020204030204" pitchFamily="34" charset="0"/>
              </a:rPr>
              <a:t>Leverage counseling services that are already built into employee healthcare plans to replace this self development content </a:t>
            </a:r>
            <a:endParaRPr lang="en-US" sz="1400" dirty="0">
              <a:latin typeface="Calibri" panose="020F0502020204030204" pitchFamily="34" charset="0"/>
              <a:cs typeface="Calibri" panose="020F0502020204030204" pitchFamily="34" charset="0"/>
            </a:endParaRPr>
          </a:p>
        </p:txBody>
      </p:sp>
      <p:sp>
        <p:nvSpPr>
          <p:cNvPr id="17" name="Rectangle 16">
            <a:extLst>
              <a:ext uri="{FF2B5EF4-FFF2-40B4-BE49-F238E27FC236}">
                <a16:creationId xmlns:a16="http://schemas.microsoft.com/office/drawing/2014/main" id="{E7E34DD6-3F00-C073-772B-E6605CE61524}"/>
              </a:ext>
            </a:extLst>
          </p:cNvPr>
          <p:cNvSpPr/>
          <p:nvPr/>
        </p:nvSpPr>
        <p:spPr>
          <a:xfrm>
            <a:off x="241259" y="4169724"/>
            <a:ext cx="4702216" cy="222479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sz="2000" b="1" dirty="0">
                <a:solidFill>
                  <a:schemeClr val="tx1"/>
                </a:solidFill>
                <a:latin typeface="Calibri" panose="020F0502020204030204" pitchFamily="34" charset="0"/>
                <a:ea typeface="Calibri" panose="020F0502020204030204" pitchFamily="34" charset="0"/>
                <a:cs typeface="Calibri" panose="020F0502020204030204" pitchFamily="34" charset="0"/>
              </a:rPr>
              <a:t>Vendor at-a-glance:</a:t>
            </a:r>
          </a:p>
          <a:p>
            <a:r>
              <a:rPr lang="en-US" sz="2000" dirty="0">
                <a:solidFill>
                  <a:schemeClr val="tx1"/>
                </a:solidFill>
                <a:latin typeface="Calibri" panose="020F0502020204030204" pitchFamily="34" charset="0"/>
                <a:ea typeface="Calibri" panose="020F0502020204030204" pitchFamily="34" charset="0"/>
                <a:cs typeface="Calibri" panose="020F0502020204030204" pitchFamily="34" charset="0"/>
                <a:hlinkClick r:id="rId2"/>
              </a:rPr>
              <a:t>Website</a:t>
            </a:r>
            <a:endParaRPr lang="en-US" sz="2000" dirty="0">
              <a:solidFill>
                <a:schemeClr val="tx1"/>
              </a:solidFill>
              <a:latin typeface="Calibri" panose="020F0502020204030204" pitchFamily="34" charset="0"/>
              <a:ea typeface="Calibri" panose="020F0502020204030204" pitchFamily="34" charset="0"/>
              <a:cs typeface="Calibri" panose="020F0502020204030204" pitchFamily="34" charset="0"/>
            </a:endParaRPr>
          </a:p>
          <a:p>
            <a:r>
              <a:rPr lang="en-US" sz="2000" dirty="0">
                <a:solidFill>
                  <a:schemeClr val="tx1"/>
                </a:solidFill>
                <a:latin typeface="Calibri" panose="020F0502020204030204" pitchFamily="34" charset="0"/>
                <a:ea typeface="Calibri" panose="020F0502020204030204" pitchFamily="34" charset="0"/>
                <a:cs typeface="Calibri" panose="020F0502020204030204" pitchFamily="34" charset="0"/>
              </a:rPr>
              <a:t>https://www.franklincovey.com/</a:t>
            </a:r>
          </a:p>
          <a:p>
            <a:endParaRPr lang="en-US" sz="2000" dirty="0">
              <a:solidFill>
                <a:schemeClr val="tx1"/>
              </a:solidFill>
              <a:latin typeface="Calibri" panose="020F0502020204030204" pitchFamily="34" charset="0"/>
              <a:ea typeface="Calibri" panose="020F0502020204030204" pitchFamily="34" charset="0"/>
              <a:cs typeface="Calibri" panose="020F0502020204030204" pitchFamily="34" charset="0"/>
              <a:hlinkClick r:id="rId3"/>
            </a:endParaRPr>
          </a:p>
          <a:p>
            <a:r>
              <a:rPr lang="en-US" sz="2000" dirty="0">
                <a:solidFill>
                  <a:schemeClr val="tx1"/>
                </a:solidFill>
                <a:latin typeface="Calibri" panose="020F0502020204030204" pitchFamily="34" charset="0"/>
                <a:ea typeface="Calibri" panose="020F0502020204030204" pitchFamily="34" charset="0"/>
                <a:cs typeface="Calibri" panose="020F0502020204030204" pitchFamily="34" charset="0"/>
                <a:hlinkClick r:id="rId3"/>
              </a:rPr>
              <a:t>USA Spending Profile</a:t>
            </a:r>
            <a:endParaRPr lang="en-US" sz="2000" dirty="0">
              <a:solidFill>
                <a:schemeClr val="tx1"/>
              </a:solidFill>
            </a:endParaRPr>
          </a:p>
        </p:txBody>
      </p:sp>
      <p:graphicFrame>
        <p:nvGraphicFramePr>
          <p:cNvPr id="2" name="Table 1">
            <a:extLst>
              <a:ext uri="{FF2B5EF4-FFF2-40B4-BE49-F238E27FC236}">
                <a16:creationId xmlns:a16="http://schemas.microsoft.com/office/drawing/2014/main" id="{E8294BE4-7CE4-2BF8-A240-2B86EA0C2C9A}"/>
              </a:ext>
            </a:extLst>
          </p:cNvPr>
          <p:cNvGraphicFramePr>
            <a:graphicFrameLocks noGrp="1"/>
          </p:cNvGraphicFramePr>
          <p:nvPr>
            <p:extLst>
              <p:ext uri="{D42A27DB-BD31-4B8C-83A1-F6EECF244321}">
                <p14:modId xmlns:p14="http://schemas.microsoft.com/office/powerpoint/2010/main" val="2121042505"/>
              </p:ext>
            </p:extLst>
          </p:nvPr>
        </p:nvGraphicFramePr>
        <p:xfrm>
          <a:off x="311068" y="1898792"/>
          <a:ext cx="4591087" cy="1130056"/>
        </p:xfrm>
        <a:graphic>
          <a:graphicData uri="http://schemas.openxmlformats.org/drawingml/2006/table">
            <a:tbl>
              <a:tblPr>
                <a:tableStyleId>{5C22544A-7EE6-4342-B048-85BDC9FD1C3A}</a:tableStyleId>
              </a:tblPr>
              <a:tblGrid>
                <a:gridCol w="813473">
                  <a:extLst>
                    <a:ext uri="{9D8B030D-6E8A-4147-A177-3AD203B41FA5}">
                      <a16:colId xmlns:a16="http://schemas.microsoft.com/office/drawing/2014/main" val="3269005828"/>
                    </a:ext>
                  </a:extLst>
                </a:gridCol>
                <a:gridCol w="566113">
                  <a:extLst>
                    <a:ext uri="{9D8B030D-6E8A-4147-A177-3AD203B41FA5}">
                      <a16:colId xmlns:a16="http://schemas.microsoft.com/office/drawing/2014/main" val="2942715244"/>
                    </a:ext>
                  </a:extLst>
                </a:gridCol>
                <a:gridCol w="600386">
                  <a:extLst>
                    <a:ext uri="{9D8B030D-6E8A-4147-A177-3AD203B41FA5}">
                      <a16:colId xmlns:a16="http://schemas.microsoft.com/office/drawing/2014/main" val="1114260021"/>
                    </a:ext>
                  </a:extLst>
                </a:gridCol>
                <a:gridCol w="623042">
                  <a:extLst>
                    <a:ext uri="{9D8B030D-6E8A-4147-A177-3AD203B41FA5}">
                      <a16:colId xmlns:a16="http://schemas.microsoft.com/office/drawing/2014/main" val="3476507811"/>
                    </a:ext>
                  </a:extLst>
                </a:gridCol>
                <a:gridCol w="1988073">
                  <a:extLst>
                    <a:ext uri="{9D8B030D-6E8A-4147-A177-3AD203B41FA5}">
                      <a16:colId xmlns:a16="http://schemas.microsoft.com/office/drawing/2014/main" val="4023112606"/>
                    </a:ext>
                  </a:extLst>
                </a:gridCol>
              </a:tblGrid>
              <a:tr h="565028">
                <a:tc>
                  <a:txBody>
                    <a:bodyPr/>
                    <a:lstStyle/>
                    <a:p>
                      <a:pPr algn="l" fontAlgn="b"/>
                      <a:r>
                        <a:rPr lang="en-US" sz="1100" b="1" u="none" strike="noStrike" dirty="0">
                          <a:effectLst/>
                          <a:latin typeface="Calibri" panose="020F0502020204030204" pitchFamily="34" charset="0"/>
                          <a:ea typeface="Calibri" panose="020F0502020204030204" pitchFamily="34" charset="0"/>
                          <a:cs typeface="Calibri" panose="020F0502020204030204" pitchFamily="34" charset="0"/>
                        </a:rPr>
                        <a:t>Award ID</a:t>
                      </a:r>
                      <a:endParaRPr lang="en-US" sz="1100" b="1"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9525" marR="9525" marT="9525" marB="0" anchor="ctr"/>
                </a:tc>
                <a:tc>
                  <a:txBody>
                    <a:bodyPr/>
                    <a:lstStyle/>
                    <a:p>
                      <a:pPr algn="l" fontAlgn="b"/>
                      <a:r>
                        <a:rPr lang="en-US" sz="1100" b="1" u="none" strike="noStrike" dirty="0">
                          <a:effectLst/>
                          <a:latin typeface="Calibri" panose="020F0502020204030204" pitchFamily="34" charset="0"/>
                          <a:ea typeface="Calibri" panose="020F0502020204030204" pitchFamily="34" charset="0"/>
                          <a:cs typeface="Calibri" panose="020F0502020204030204" pitchFamily="34" charset="0"/>
                        </a:rPr>
                        <a:t>Outlay</a:t>
                      </a:r>
                      <a:endParaRPr lang="en-US" sz="1100" b="1"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9525" marR="9525" marT="9525" marB="0" anchor="ctr"/>
                </a:tc>
                <a:tc>
                  <a:txBody>
                    <a:bodyPr/>
                    <a:lstStyle/>
                    <a:p>
                      <a:pPr algn="l" fontAlgn="b"/>
                      <a:r>
                        <a:rPr lang="en-US" sz="1100" b="1" u="none" strike="noStrike" dirty="0">
                          <a:effectLst/>
                          <a:latin typeface="Calibri" panose="020F0502020204030204" pitchFamily="34" charset="0"/>
                          <a:ea typeface="Calibri" panose="020F0502020204030204" pitchFamily="34" charset="0"/>
                          <a:cs typeface="Calibri" panose="020F0502020204030204" pitchFamily="34" charset="0"/>
                        </a:rPr>
                        <a:t>Obligated</a:t>
                      </a:r>
                      <a:endParaRPr lang="en-US" sz="1100" b="1"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9525" marR="9525" marT="9525" marB="0" anchor="ctr"/>
                </a:tc>
                <a:tc>
                  <a:txBody>
                    <a:bodyPr/>
                    <a:lstStyle/>
                    <a:p>
                      <a:pPr algn="l" fontAlgn="b"/>
                      <a:r>
                        <a:rPr lang="en-US" sz="1100" b="1" u="none" strike="noStrike" dirty="0">
                          <a:effectLst/>
                          <a:latin typeface="Calibri" panose="020F0502020204030204" pitchFamily="34" charset="0"/>
                          <a:ea typeface="Calibri" panose="020F0502020204030204" pitchFamily="34" charset="0"/>
                          <a:cs typeface="Calibri" panose="020F0502020204030204" pitchFamily="34" charset="0"/>
                        </a:rPr>
                        <a:t>Current Award</a:t>
                      </a:r>
                      <a:endParaRPr lang="en-US" sz="1100" b="1"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9525" marR="9525" marT="9525" marB="0" anchor="ctr"/>
                </a:tc>
                <a:tc>
                  <a:txBody>
                    <a:bodyPr/>
                    <a:lstStyle/>
                    <a:p>
                      <a:pPr algn="l" fontAlgn="b"/>
                      <a:r>
                        <a:rPr lang="en-US" sz="1100" b="1" u="none" strike="noStrike" dirty="0">
                          <a:effectLst/>
                          <a:latin typeface="Calibri" panose="020F0502020204030204" pitchFamily="34" charset="0"/>
                          <a:ea typeface="Calibri" panose="020F0502020204030204" pitchFamily="34" charset="0"/>
                          <a:cs typeface="Calibri" panose="020F0502020204030204" pitchFamily="34" charset="0"/>
                        </a:rPr>
                        <a:t>Description</a:t>
                      </a:r>
                      <a:endParaRPr lang="en-US" sz="1100" b="1"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9525" marR="9525" marT="9525" marB="0" anchor="ctr"/>
                </a:tc>
                <a:extLst>
                  <a:ext uri="{0D108BD9-81ED-4DB2-BD59-A6C34878D82A}">
                    <a16:rowId xmlns:a16="http://schemas.microsoft.com/office/drawing/2014/main" val="1613237074"/>
                  </a:ext>
                </a:extLst>
              </a:tr>
              <a:tr h="565028">
                <a:tc>
                  <a:txBody>
                    <a:bodyPr/>
                    <a:lstStyle/>
                    <a:p>
                      <a:pPr algn="l" fontAlgn="b"/>
                      <a:r>
                        <a:rPr lang="en-US" sz="1100" dirty="0">
                          <a:latin typeface="Calibri" panose="020F0502020204030204" pitchFamily="34" charset="0"/>
                          <a:cs typeface="Calibri" panose="020F0502020204030204" pitchFamily="34" charset="0"/>
                        </a:rPr>
                        <a:t>70FA4023F00000306</a:t>
                      </a:r>
                      <a:endParaRPr lang="en-US" sz="11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b"/>
                </a:tc>
                <a:tc>
                  <a:txBody>
                    <a:bodyPr/>
                    <a:lstStyle/>
                    <a:p>
                      <a:pPr algn="l" fontAlgn="b"/>
                      <a:r>
                        <a:rPr lang="en-US" sz="1100" dirty="0">
                          <a:latin typeface="Calibri" panose="020F0502020204030204" pitchFamily="34" charset="0"/>
                          <a:cs typeface="Calibri" panose="020F0502020204030204" pitchFamily="34" charset="0"/>
                        </a:rPr>
                        <a:t>$1m</a:t>
                      </a:r>
                      <a:endParaRPr lang="en-US" sz="11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b"/>
                </a:tc>
                <a:tc>
                  <a:txBody>
                    <a:bodyPr/>
                    <a:lstStyle/>
                    <a:p>
                      <a:pPr algn="l" fontAlgn="b"/>
                      <a:r>
                        <a:rPr lang="en-US" sz="1100" dirty="0">
                          <a:latin typeface="Calibri" panose="020F0502020204030204" pitchFamily="34" charset="0"/>
                          <a:cs typeface="Calibri" panose="020F0502020204030204" pitchFamily="34" charset="0"/>
                        </a:rPr>
                        <a:t>$1.5m</a:t>
                      </a:r>
                      <a:endParaRPr lang="en-US" sz="11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b"/>
                </a:tc>
                <a:tc>
                  <a:txBody>
                    <a:bodyPr/>
                    <a:lstStyle/>
                    <a:p>
                      <a:pPr algn="l" fontAlgn="b"/>
                      <a:r>
                        <a:rPr lang="en-US" sz="1100" dirty="0">
                          <a:latin typeface="Calibri" panose="020F0502020204030204" pitchFamily="34" charset="0"/>
                          <a:cs typeface="Calibri" panose="020F0502020204030204" pitchFamily="34" charset="0"/>
                        </a:rPr>
                        <a:t>$1.5m</a:t>
                      </a:r>
                      <a:endParaRPr lang="en-US" sz="11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b"/>
                </a:tc>
                <a:tc>
                  <a:txBody>
                    <a:bodyPr/>
                    <a:lstStyle/>
                    <a:p>
                      <a:pPr algn="l" fontAlgn="b"/>
                      <a:r>
                        <a:rPr lang="en-US" sz="1100" u="none" strike="noStrike" dirty="0">
                          <a:effectLst/>
                          <a:latin typeface="Calibri" panose="020F0502020204030204" pitchFamily="34" charset="0"/>
                          <a:cs typeface="Calibri" panose="020F0502020204030204" pitchFamily="34" charset="0"/>
                        </a:rPr>
                        <a:t>On-demand training licenses</a:t>
                      </a:r>
                      <a:endParaRPr lang="en-US" sz="11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b"/>
                </a:tc>
                <a:extLst>
                  <a:ext uri="{0D108BD9-81ED-4DB2-BD59-A6C34878D82A}">
                    <a16:rowId xmlns:a16="http://schemas.microsoft.com/office/drawing/2014/main" val="2621652238"/>
                  </a:ext>
                </a:extLst>
              </a:tr>
            </a:tbl>
          </a:graphicData>
        </a:graphic>
      </p:graphicFrame>
      <p:pic>
        <p:nvPicPr>
          <p:cNvPr id="5" name="Picture 4">
            <a:extLst>
              <a:ext uri="{FF2B5EF4-FFF2-40B4-BE49-F238E27FC236}">
                <a16:creationId xmlns:a16="http://schemas.microsoft.com/office/drawing/2014/main" id="{F698BF09-9024-D782-F04D-11D002932F30}"/>
              </a:ext>
            </a:extLst>
          </p:cNvPr>
          <p:cNvPicPr>
            <a:picLocks noChangeAspect="1"/>
          </p:cNvPicPr>
          <p:nvPr/>
        </p:nvPicPr>
        <p:blipFill>
          <a:blip r:embed="rId4"/>
          <a:stretch>
            <a:fillRect/>
          </a:stretch>
        </p:blipFill>
        <p:spPr>
          <a:xfrm>
            <a:off x="9021437" y="176088"/>
            <a:ext cx="3067478" cy="885949"/>
          </a:xfrm>
          <a:prstGeom prst="rect">
            <a:avLst/>
          </a:prstGeom>
        </p:spPr>
      </p:pic>
    </p:spTree>
    <p:extLst>
      <p:ext uri="{BB962C8B-B14F-4D97-AF65-F5344CB8AC3E}">
        <p14:creationId xmlns:p14="http://schemas.microsoft.com/office/powerpoint/2010/main" val="38930917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CBA79A3A-EE38-6130-D829-FA81830B4411}"/>
              </a:ext>
            </a:extLst>
          </p:cNvPr>
          <p:cNvSpPr/>
          <p:nvPr/>
        </p:nvSpPr>
        <p:spPr>
          <a:xfrm>
            <a:off x="1048127" y="2948707"/>
            <a:ext cx="548640" cy="548640"/>
          </a:xfrm>
          <a:prstGeom prst="ellipse">
            <a:avLst/>
          </a:prstGeom>
          <a:solidFill>
            <a:schemeClr val="accent1">
              <a:lumMod val="20000"/>
              <a:lumOff val="8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EDA580D0-BB78-9B6D-4269-8461C0DEDA79}"/>
              </a:ext>
            </a:extLst>
          </p:cNvPr>
          <p:cNvSpPr/>
          <p:nvPr/>
        </p:nvSpPr>
        <p:spPr>
          <a:xfrm>
            <a:off x="1048127" y="3968173"/>
            <a:ext cx="548640" cy="548640"/>
          </a:xfrm>
          <a:prstGeom prst="ellipse">
            <a:avLst/>
          </a:prstGeom>
          <a:solidFill>
            <a:schemeClr val="accent1">
              <a:lumMod val="20000"/>
              <a:lumOff val="8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9CEC9283-C1C9-B666-100C-A207714B90DD}"/>
              </a:ext>
            </a:extLst>
          </p:cNvPr>
          <p:cNvSpPr/>
          <p:nvPr/>
        </p:nvSpPr>
        <p:spPr>
          <a:xfrm>
            <a:off x="1048127" y="5080946"/>
            <a:ext cx="548640" cy="548640"/>
          </a:xfrm>
          <a:prstGeom prst="ellipse">
            <a:avLst/>
          </a:prstGeom>
          <a:solidFill>
            <a:schemeClr val="accent1">
              <a:lumMod val="20000"/>
              <a:lumOff val="8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FF4369FC-DFB5-8791-4429-48F64652B740}"/>
              </a:ext>
            </a:extLst>
          </p:cNvPr>
          <p:cNvSpPr/>
          <p:nvPr/>
        </p:nvSpPr>
        <p:spPr>
          <a:xfrm>
            <a:off x="1048127" y="1910343"/>
            <a:ext cx="548640" cy="548640"/>
          </a:xfrm>
          <a:prstGeom prst="ellipse">
            <a:avLst/>
          </a:prstGeom>
          <a:solidFill>
            <a:schemeClr val="accent1">
              <a:lumMod val="20000"/>
              <a:lumOff val="8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57932A7-656B-9F30-5FDA-87CCD7F1FBE2}"/>
              </a:ext>
            </a:extLst>
          </p:cNvPr>
          <p:cNvSpPr>
            <a:spLocks noGrp="1"/>
          </p:cNvSpPr>
          <p:nvPr>
            <p:ph type="ctrTitle"/>
          </p:nvPr>
        </p:nvSpPr>
        <p:spPr>
          <a:xfrm>
            <a:off x="618008" y="448602"/>
            <a:ext cx="7876287" cy="603301"/>
          </a:xfrm>
        </p:spPr>
        <p:txBody>
          <a:bodyPr anchor="ctr">
            <a:normAutofit/>
          </a:bodyPr>
          <a:lstStyle/>
          <a:p>
            <a:r>
              <a:rPr lang="en-US" sz="3200" dirty="0">
                <a:latin typeface="Calibri" panose="020F0502020204030204" pitchFamily="34" charset="0"/>
                <a:ea typeface="Calibri" panose="020F0502020204030204" pitchFamily="34" charset="0"/>
                <a:cs typeface="Calibri" panose="020F0502020204030204" pitchFamily="34" charset="0"/>
              </a:rPr>
              <a:t>Executive Summary</a:t>
            </a:r>
          </a:p>
        </p:txBody>
      </p:sp>
      <p:graphicFrame>
        <p:nvGraphicFramePr>
          <p:cNvPr id="4" name="Table 3">
            <a:extLst>
              <a:ext uri="{FF2B5EF4-FFF2-40B4-BE49-F238E27FC236}">
                <a16:creationId xmlns:a16="http://schemas.microsoft.com/office/drawing/2014/main" id="{51AA9F00-E417-9755-963A-9C3F453B6E6D}"/>
              </a:ext>
            </a:extLst>
          </p:cNvPr>
          <p:cNvGraphicFramePr>
            <a:graphicFrameLocks noGrp="1"/>
          </p:cNvGraphicFramePr>
          <p:nvPr>
            <p:extLst>
              <p:ext uri="{D42A27DB-BD31-4B8C-83A1-F6EECF244321}">
                <p14:modId xmlns:p14="http://schemas.microsoft.com/office/powerpoint/2010/main" val="1775921098"/>
              </p:ext>
            </p:extLst>
          </p:nvPr>
        </p:nvGraphicFramePr>
        <p:xfrm>
          <a:off x="801340" y="1675316"/>
          <a:ext cx="10590845" cy="4319848"/>
        </p:xfrm>
        <a:graphic>
          <a:graphicData uri="http://schemas.openxmlformats.org/drawingml/2006/table">
            <a:tbl>
              <a:tblPr firstRow="1" bandRow="1">
                <a:tableStyleId>{5C22544A-7EE6-4342-B048-85BDC9FD1C3A}</a:tableStyleId>
              </a:tblPr>
              <a:tblGrid>
                <a:gridCol w="1398720">
                  <a:extLst>
                    <a:ext uri="{9D8B030D-6E8A-4147-A177-3AD203B41FA5}">
                      <a16:colId xmlns:a16="http://schemas.microsoft.com/office/drawing/2014/main" val="3671627850"/>
                    </a:ext>
                  </a:extLst>
                </a:gridCol>
                <a:gridCol w="9192125">
                  <a:extLst>
                    <a:ext uri="{9D8B030D-6E8A-4147-A177-3AD203B41FA5}">
                      <a16:colId xmlns:a16="http://schemas.microsoft.com/office/drawing/2014/main" val="3406887185"/>
                    </a:ext>
                  </a:extLst>
                </a:gridCol>
              </a:tblGrid>
              <a:tr h="1079962">
                <a:tc>
                  <a:txBody>
                    <a:bodyPr/>
                    <a:lstStyle/>
                    <a:p>
                      <a:endParaRPr lang="en-US" sz="1400" dirty="0">
                        <a:solidFill>
                          <a:schemeClr val="tx1"/>
                        </a:solidFill>
                        <a:latin typeface="Calibri" panose="020F0502020204030204" pitchFamily="34" charset="0"/>
                        <a:cs typeface="Calibri" panose="020F0502020204030204" pitchFamily="34" charset="0"/>
                      </a:endParaRPr>
                    </a:p>
                  </a:txBody>
                  <a:tcPr anchor="ctr">
                    <a:lnL w="12700" cmpd="sng">
                      <a:noFill/>
                    </a:lnL>
                    <a:lnR w="12700" cmpd="sng">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Shortlist of ~600 grants were flagged as potential opportunities based on analysis of contract attributes relative to past DOGE assessments and vendor-specific characteristics</a:t>
                      </a:r>
                    </a:p>
                  </a:txBody>
                  <a:tcPr anchor="ctr">
                    <a:lnL w="12700" cmpd="sng">
                      <a:noFill/>
                    </a:lnL>
                    <a:lnR w="12700" cmpd="sng">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83343752"/>
                  </a:ext>
                </a:extLst>
              </a:tr>
              <a:tr h="1079962">
                <a:tc>
                  <a:txBody>
                    <a:bodyPr/>
                    <a:lstStyle/>
                    <a:p>
                      <a:endParaRPr lang="en-US" sz="1400" dirty="0">
                        <a:solidFill>
                          <a:schemeClr val="tx1"/>
                        </a:solidFill>
                        <a:latin typeface="Calibri" panose="020F0502020204030204" pitchFamily="34" charset="0"/>
                        <a:cs typeface="Calibri" panose="020F0502020204030204" pitchFamily="34" charset="0"/>
                      </a:endParaRPr>
                    </a:p>
                  </a:txBody>
                  <a:tcPr anchor="ctr">
                    <a:lnL w="12700" cmpd="sng">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dirty="0">
                          <a:latin typeface="Calibri" panose="020F0502020204030204" pitchFamily="34" charset="0"/>
                          <a:cs typeface="Calibri" panose="020F0502020204030204" pitchFamily="34" charset="0"/>
                        </a:rPr>
                        <a:t>Eight contract opportunities emerged from analyses, organized across three key themes; contracts to individuals, outsourced core services and high cost content licenses</a:t>
                      </a:r>
                    </a:p>
                  </a:txBody>
                  <a:tcPr anchor="ctr">
                    <a:lnL w="12700" cmpd="sng">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35485250"/>
                  </a:ext>
                </a:extLst>
              </a:tr>
              <a:tr h="1079962">
                <a:tc>
                  <a:txBody>
                    <a:bodyPr/>
                    <a:lstStyle/>
                    <a:p>
                      <a:endParaRPr lang="en-US" sz="1400">
                        <a:solidFill>
                          <a:schemeClr val="tx1"/>
                        </a:solidFill>
                        <a:latin typeface="Calibri" panose="020F0502020204030204" pitchFamily="34" charset="0"/>
                        <a:cs typeface="Calibri" panose="020F0502020204030204" pitchFamily="34" charset="0"/>
                      </a:endParaRPr>
                    </a:p>
                  </a:txBody>
                  <a:tcPr anchor="ctr">
                    <a:lnL w="12700" cmpd="sng">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Total contract value across opportunities totals $13.1m worth of contracts and total savings potential of $9m</a:t>
                      </a:r>
                    </a:p>
                  </a:txBody>
                  <a:tcPr anchor="ctr">
                    <a:lnL w="12700" cmpd="sng">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99121138"/>
                  </a:ext>
                </a:extLst>
              </a:tr>
              <a:tr h="1079962">
                <a:tc>
                  <a:txBody>
                    <a:bodyPr/>
                    <a:lstStyle/>
                    <a:p>
                      <a:endParaRPr lang="en-US" sz="1400" dirty="0">
                        <a:solidFill>
                          <a:schemeClr val="tx1"/>
                        </a:solidFill>
                        <a:latin typeface="Calibri" panose="020F0502020204030204" pitchFamily="34" charset="0"/>
                        <a:cs typeface="Calibri" panose="020F0502020204030204" pitchFamily="34" charset="0"/>
                      </a:endParaRPr>
                    </a:p>
                  </a:txBody>
                  <a:tcPr anchor="ctr">
                    <a:lnL w="12700" cmpd="sng">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Prior to elimination of contract, key considerations, such as impact to productivity and detailed services offered must be completed</a:t>
                      </a:r>
                    </a:p>
                  </a:txBody>
                  <a:tcPr anchor="ctr">
                    <a:lnL w="12700" cmpd="sng">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69619554"/>
                  </a:ext>
                </a:extLst>
              </a:tr>
            </a:tbl>
          </a:graphicData>
        </a:graphic>
      </p:graphicFrame>
      <p:pic>
        <p:nvPicPr>
          <p:cNvPr id="6" name="Graphic 5" descr="Research outline">
            <a:extLst>
              <a:ext uri="{FF2B5EF4-FFF2-40B4-BE49-F238E27FC236}">
                <a16:creationId xmlns:a16="http://schemas.microsoft.com/office/drawing/2014/main" id="{D1E8D998-F7D1-82A2-1008-DF942F0352C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52414" y="1965316"/>
            <a:ext cx="692079" cy="692079"/>
          </a:xfrm>
          <a:prstGeom prst="rect">
            <a:avLst/>
          </a:prstGeom>
        </p:spPr>
      </p:pic>
      <p:pic>
        <p:nvPicPr>
          <p:cNvPr id="8" name="Graphic 7" descr="Statistics outline">
            <a:extLst>
              <a:ext uri="{FF2B5EF4-FFF2-40B4-BE49-F238E27FC236}">
                <a16:creationId xmlns:a16="http://schemas.microsoft.com/office/drawing/2014/main" id="{1E85D1AD-032F-667C-9AE0-BA232473AE3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52413" y="5102839"/>
            <a:ext cx="692079" cy="692079"/>
          </a:xfrm>
          <a:prstGeom prst="rect">
            <a:avLst/>
          </a:prstGeom>
        </p:spPr>
      </p:pic>
      <p:pic>
        <p:nvPicPr>
          <p:cNvPr id="10" name="Graphic 9" descr="Presentation with pie chart outline">
            <a:extLst>
              <a:ext uri="{FF2B5EF4-FFF2-40B4-BE49-F238E27FC236}">
                <a16:creationId xmlns:a16="http://schemas.microsoft.com/office/drawing/2014/main" id="{0FA23139-8A5F-8F6E-7294-CAEE142F7A8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52414" y="4016910"/>
            <a:ext cx="692079" cy="692079"/>
          </a:xfrm>
          <a:prstGeom prst="rect">
            <a:avLst/>
          </a:prstGeom>
        </p:spPr>
      </p:pic>
      <p:pic>
        <p:nvPicPr>
          <p:cNvPr id="12" name="Graphic 11" descr="Supply And Demand outline">
            <a:extLst>
              <a:ext uri="{FF2B5EF4-FFF2-40B4-BE49-F238E27FC236}">
                <a16:creationId xmlns:a16="http://schemas.microsoft.com/office/drawing/2014/main" id="{5583697A-E810-0D0E-2CFC-EEFFDCCB628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152414" y="3033245"/>
            <a:ext cx="692079" cy="692079"/>
          </a:xfrm>
          <a:prstGeom prst="rect">
            <a:avLst/>
          </a:prstGeom>
        </p:spPr>
      </p:pic>
    </p:spTree>
    <p:extLst>
      <p:ext uri="{BB962C8B-B14F-4D97-AF65-F5344CB8AC3E}">
        <p14:creationId xmlns:p14="http://schemas.microsoft.com/office/powerpoint/2010/main" val="8581451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C4B8DB-A1D5-AE16-3C3E-002E56D25A3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59AE4D0-2518-8F34-86CC-39A97C8D8976}"/>
              </a:ext>
            </a:extLst>
          </p:cNvPr>
          <p:cNvSpPr>
            <a:spLocks noGrp="1"/>
          </p:cNvSpPr>
          <p:nvPr>
            <p:ph type="ctrTitle"/>
          </p:nvPr>
        </p:nvSpPr>
        <p:spPr>
          <a:xfrm>
            <a:off x="618008" y="448602"/>
            <a:ext cx="11221567" cy="603301"/>
          </a:xfrm>
        </p:spPr>
        <p:txBody>
          <a:bodyPr anchor="ctr">
            <a:normAutofit fontScale="90000"/>
          </a:bodyPr>
          <a:lstStyle/>
          <a:p>
            <a:r>
              <a:rPr lang="en-US" sz="3200" dirty="0">
                <a:latin typeface="Calibri" panose="020F0502020204030204" pitchFamily="34" charset="0"/>
                <a:ea typeface="Calibri" panose="020F0502020204030204" pitchFamily="34" charset="0"/>
                <a:cs typeface="Calibri" panose="020F0502020204030204" pitchFamily="34" charset="0"/>
              </a:rPr>
              <a:t>A three-phase methodology identified </a:t>
            </a:r>
            <a:r>
              <a:rPr lang="en-US" sz="3200" dirty="0">
                <a:solidFill>
                  <a:schemeClr val="accent1"/>
                </a:solidFill>
                <a:latin typeface="Calibri" panose="020F0502020204030204" pitchFamily="34" charset="0"/>
                <a:ea typeface="Calibri" panose="020F0502020204030204" pitchFamily="34" charset="0"/>
                <a:cs typeface="Calibri" panose="020F0502020204030204" pitchFamily="34" charset="0"/>
              </a:rPr>
              <a:t>eight contract opportunities</a:t>
            </a:r>
            <a:r>
              <a:rPr lang="en-US" sz="3200" dirty="0">
                <a:latin typeface="Calibri" panose="020F0502020204030204" pitchFamily="34" charset="0"/>
                <a:ea typeface="Calibri" panose="020F0502020204030204" pitchFamily="34" charset="0"/>
                <a:cs typeface="Calibri" panose="020F0502020204030204" pitchFamily="34" charset="0"/>
              </a:rPr>
              <a:t> from a pool of 13,000+</a:t>
            </a:r>
          </a:p>
        </p:txBody>
      </p:sp>
      <p:sp>
        <p:nvSpPr>
          <p:cNvPr id="11" name="Rectangle 10">
            <a:extLst>
              <a:ext uri="{FF2B5EF4-FFF2-40B4-BE49-F238E27FC236}">
                <a16:creationId xmlns:a16="http://schemas.microsoft.com/office/drawing/2014/main" id="{1C278545-3600-2FAD-B52E-6B01376F67F6}"/>
              </a:ext>
            </a:extLst>
          </p:cNvPr>
          <p:cNvSpPr/>
          <p:nvPr/>
        </p:nvSpPr>
        <p:spPr>
          <a:xfrm>
            <a:off x="0" y="1447800"/>
            <a:ext cx="12192000" cy="704850"/>
          </a:xfrm>
          <a:prstGeom prst="rect">
            <a:avLst/>
          </a:prstGeom>
          <a:solidFill>
            <a:schemeClr val="accent1">
              <a:lumMod val="20000"/>
              <a:lumOff val="8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D24EAAAA-CF08-DF83-87A5-31C8DD1C1764}"/>
              </a:ext>
            </a:extLst>
          </p:cNvPr>
          <p:cNvSpPr/>
          <p:nvPr/>
        </p:nvSpPr>
        <p:spPr>
          <a:xfrm>
            <a:off x="339048" y="2282643"/>
            <a:ext cx="3572552" cy="373515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indent="-171450">
              <a:spcBef>
                <a:spcPts val="600"/>
              </a:spcBef>
              <a:spcAft>
                <a:spcPts val="300"/>
              </a:spcAft>
              <a:buFont typeface="Arial" panose="020B0604020202020204" pitchFamily="34" charset="0"/>
              <a:buChar char="•"/>
            </a:pPr>
            <a:r>
              <a:rPr lang="en-US" sz="1200" dirty="0">
                <a:solidFill>
                  <a:schemeClr val="tx1"/>
                </a:solidFill>
                <a:latin typeface="Calibri" panose="020F0502020204030204" pitchFamily="34" charset="0"/>
                <a:cs typeface="Calibri" panose="020F0502020204030204" pitchFamily="34" charset="0"/>
              </a:rPr>
              <a:t>Defined ‘universe’ of addressable contracts, including only:</a:t>
            </a:r>
          </a:p>
          <a:p>
            <a:pPr marL="400050" lvl="1" indent="-171450">
              <a:spcBef>
                <a:spcPts val="600"/>
              </a:spcBef>
              <a:spcAft>
                <a:spcPts val="300"/>
              </a:spcAft>
              <a:buFont typeface="Aptos" panose="020B0004020202020204" pitchFamily="34" charset="0"/>
              <a:buChar char="─"/>
            </a:pPr>
            <a:r>
              <a:rPr lang="en-US" sz="1200" dirty="0">
                <a:solidFill>
                  <a:schemeClr val="tx1"/>
                </a:solidFill>
                <a:latin typeface="Calibri" panose="020F0502020204030204" pitchFamily="34" charset="0"/>
                <a:cs typeface="Calibri" panose="020F0502020204030204" pitchFamily="34" charset="0"/>
              </a:rPr>
              <a:t>Active contracts</a:t>
            </a:r>
            <a:r>
              <a:rPr lang="en-US" sz="1200" baseline="30000" dirty="0">
                <a:solidFill>
                  <a:schemeClr val="tx1"/>
                </a:solidFill>
                <a:latin typeface="Calibri" panose="020F0502020204030204" pitchFamily="34" charset="0"/>
                <a:cs typeface="Calibri" panose="020F0502020204030204" pitchFamily="34" charset="0"/>
              </a:rPr>
              <a:t>1</a:t>
            </a:r>
          </a:p>
          <a:p>
            <a:pPr marL="400050" lvl="1" indent="-171450">
              <a:spcBef>
                <a:spcPts val="600"/>
              </a:spcBef>
              <a:spcAft>
                <a:spcPts val="300"/>
              </a:spcAft>
              <a:buFont typeface="Aptos" panose="020B0004020202020204" pitchFamily="34" charset="0"/>
              <a:buChar char="─"/>
            </a:pPr>
            <a:r>
              <a:rPr lang="en-US" sz="1200" dirty="0">
                <a:solidFill>
                  <a:schemeClr val="tx1"/>
                </a:solidFill>
                <a:latin typeface="Calibri" panose="020F0502020204030204" pitchFamily="34" charset="0"/>
                <a:cs typeface="Calibri" panose="020F0502020204030204" pitchFamily="34" charset="0"/>
              </a:rPr>
              <a:t>Attributable to DHS spend</a:t>
            </a:r>
          </a:p>
          <a:p>
            <a:pPr marL="400050" lvl="1" indent="-171450">
              <a:spcBef>
                <a:spcPts val="600"/>
              </a:spcBef>
              <a:spcAft>
                <a:spcPts val="300"/>
              </a:spcAft>
              <a:buFont typeface="Aptos" panose="020B0004020202020204" pitchFamily="34" charset="0"/>
              <a:buChar char="─"/>
            </a:pPr>
            <a:r>
              <a:rPr lang="en-US" sz="1200" dirty="0">
                <a:solidFill>
                  <a:schemeClr val="tx1"/>
                </a:solidFill>
                <a:latin typeface="Calibri" panose="020F0502020204030204" pitchFamily="34" charset="0"/>
                <a:cs typeface="Calibri" panose="020F0502020204030204" pitchFamily="34" charset="0"/>
              </a:rPr>
              <a:t>Awards only (excl. loans, grants, direct payments)</a:t>
            </a:r>
          </a:p>
          <a:p>
            <a:pPr marL="171450" indent="-171450">
              <a:spcBef>
                <a:spcPts val="600"/>
              </a:spcBef>
              <a:spcAft>
                <a:spcPts val="300"/>
              </a:spcAft>
              <a:buFont typeface="Arial" panose="020B0604020202020204" pitchFamily="34" charset="0"/>
              <a:buChar char="•"/>
            </a:pPr>
            <a:r>
              <a:rPr lang="en-US" sz="1200" dirty="0">
                <a:solidFill>
                  <a:schemeClr val="tx1"/>
                </a:solidFill>
                <a:latin typeface="Calibri" panose="020F0502020204030204" pitchFamily="34" charset="0"/>
                <a:cs typeface="Calibri" panose="020F0502020204030204" pitchFamily="34" charset="0"/>
              </a:rPr>
              <a:t>Analyzed ~100 past DOGE DHS cancellations to define traits of wasteful contracts</a:t>
            </a:r>
          </a:p>
          <a:p>
            <a:pPr marL="400050" lvl="1" indent="-171450">
              <a:spcBef>
                <a:spcPts val="600"/>
              </a:spcBef>
              <a:spcAft>
                <a:spcPts val="300"/>
              </a:spcAft>
              <a:buFont typeface="Aptos" panose="020B0004020202020204" pitchFamily="34" charset="0"/>
              <a:buChar char="─"/>
            </a:pPr>
            <a:r>
              <a:rPr lang="en-US" sz="1200" dirty="0">
                <a:solidFill>
                  <a:schemeClr val="tx1"/>
                </a:solidFill>
                <a:latin typeface="Calibri" panose="020F0502020204030204" pitchFamily="34" charset="0"/>
                <a:cs typeface="Calibri" panose="020F0502020204030204" pitchFamily="34" charset="0"/>
              </a:rPr>
              <a:t>NAICS code 541611 (administrative management and general management consulting)</a:t>
            </a:r>
          </a:p>
          <a:p>
            <a:pPr marL="400050" lvl="1" indent="-171450">
              <a:spcBef>
                <a:spcPts val="600"/>
              </a:spcBef>
              <a:spcAft>
                <a:spcPts val="300"/>
              </a:spcAft>
              <a:buFont typeface="Aptos" panose="020B0004020202020204" pitchFamily="34" charset="0"/>
              <a:buChar char="─"/>
            </a:pPr>
            <a:r>
              <a:rPr lang="en-US" sz="1200" dirty="0">
                <a:solidFill>
                  <a:schemeClr val="tx1"/>
                </a:solidFill>
                <a:latin typeface="Calibri" panose="020F0502020204030204" pitchFamily="34" charset="0"/>
                <a:cs typeface="Calibri" panose="020F0502020204030204" pitchFamily="34" charset="0"/>
              </a:rPr>
              <a:t>Language potentially in violation of EO (esp. 14173 &amp; 1416)</a:t>
            </a:r>
          </a:p>
          <a:p>
            <a:pPr marL="400050" lvl="1" indent="-171450">
              <a:spcBef>
                <a:spcPts val="600"/>
              </a:spcBef>
              <a:spcAft>
                <a:spcPts val="300"/>
              </a:spcAft>
              <a:buFont typeface="Aptos" panose="020B0004020202020204" pitchFamily="34" charset="0"/>
              <a:buChar char="─"/>
            </a:pPr>
            <a:r>
              <a:rPr lang="en-US" sz="1200" dirty="0">
                <a:solidFill>
                  <a:schemeClr val="tx1"/>
                </a:solidFill>
                <a:latin typeface="Calibri" panose="020F0502020204030204" pitchFamily="34" charset="0"/>
                <a:cs typeface="Calibri" panose="020F0502020204030204" pitchFamily="34" charset="0"/>
              </a:rPr>
              <a:t>Product code R408 (Support- Professional: Program Management/Support)</a:t>
            </a:r>
          </a:p>
          <a:p>
            <a:pPr marL="171450" indent="-171450">
              <a:spcBef>
                <a:spcPts val="600"/>
              </a:spcBef>
              <a:spcAft>
                <a:spcPts val="300"/>
              </a:spcAft>
              <a:buFont typeface="Arial" panose="020B0604020202020204" pitchFamily="34" charset="0"/>
              <a:buChar char="•"/>
            </a:pPr>
            <a:r>
              <a:rPr lang="en-US" sz="1200" b="1" dirty="0">
                <a:solidFill>
                  <a:schemeClr val="tx1"/>
                </a:solidFill>
                <a:latin typeface="Calibri" panose="020F0502020204030204" pitchFamily="34" charset="0"/>
                <a:cs typeface="Calibri" panose="020F0502020204030204" pitchFamily="34" charset="0"/>
              </a:rPr>
              <a:t>598 </a:t>
            </a:r>
            <a:r>
              <a:rPr lang="en-US" sz="1200" dirty="0">
                <a:solidFill>
                  <a:schemeClr val="tx1"/>
                </a:solidFill>
                <a:latin typeface="Calibri" panose="020F0502020204030204" pitchFamily="34" charset="0"/>
                <a:cs typeface="Calibri" panose="020F0502020204030204" pitchFamily="34" charset="0"/>
              </a:rPr>
              <a:t>potential contract opportunities identified</a:t>
            </a:r>
            <a:endParaRPr lang="en-US" sz="1200" b="1" dirty="0">
              <a:solidFill>
                <a:schemeClr val="tx1"/>
              </a:solidFill>
              <a:latin typeface="Calibri" panose="020F0502020204030204" pitchFamily="34" charset="0"/>
              <a:cs typeface="Calibri" panose="020F0502020204030204" pitchFamily="34" charset="0"/>
            </a:endParaRPr>
          </a:p>
        </p:txBody>
      </p:sp>
      <p:grpSp>
        <p:nvGrpSpPr>
          <p:cNvPr id="34" name="Group 33">
            <a:extLst>
              <a:ext uri="{FF2B5EF4-FFF2-40B4-BE49-F238E27FC236}">
                <a16:creationId xmlns:a16="http://schemas.microsoft.com/office/drawing/2014/main" id="{00107BA1-0F91-5548-4D17-B48A6D529D7B}"/>
              </a:ext>
            </a:extLst>
          </p:cNvPr>
          <p:cNvGrpSpPr/>
          <p:nvPr/>
        </p:nvGrpSpPr>
        <p:grpSpPr>
          <a:xfrm>
            <a:off x="435128" y="1579166"/>
            <a:ext cx="2548466" cy="459933"/>
            <a:chOff x="435128" y="1579166"/>
            <a:chExt cx="2548466" cy="459933"/>
          </a:xfrm>
        </p:grpSpPr>
        <p:pic>
          <p:nvPicPr>
            <p:cNvPr id="13" name="Graphic 12" descr="Research outline">
              <a:extLst>
                <a:ext uri="{FF2B5EF4-FFF2-40B4-BE49-F238E27FC236}">
                  <a16:creationId xmlns:a16="http://schemas.microsoft.com/office/drawing/2014/main" id="{ED46CE16-7734-73B7-CFA1-EE2987AF448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18008" y="1609632"/>
              <a:ext cx="399000" cy="399000"/>
            </a:xfrm>
            <a:prstGeom prst="rect">
              <a:avLst/>
            </a:prstGeom>
          </p:spPr>
        </p:pic>
        <p:sp>
          <p:nvSpPr>
            <p:cNvPr id="19" name="Rectangle 18">
              <a:extLst>
                <a:ext uri="{FF2B5EF4-FFF2-40B4-BE49-F238E27FC236}">
                  <a16:creationId xmlns:a16="http://schemas.microsoft.com/office/drawing/2014/main" id="{66655325-73F4-2A9B-D274-6931DED253D9}"/>
                </a:ext>
              </a:extLst>
            </p:cNvPr>
            <p:cNvSpPr/>
            <p:nvPr/>
          </p:nvSpPr>
          <p:spPr>
            <a:xfrm>
              <a:off x="1041778" y="1579166"/>
              <a:ext cx="1941816" cy="45993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sz="1400" b="1" dirty="0">
                  <a:solidFill>
                    <a:schemeClr val="tx2"/>
                  </a:solidFill>
                  <a:latin typeface="Calibri" panose="020F0502020204030204" pitchFamily="34" charset="0"/>
                  <a:ea typeface="Calibri" panose="020F0502020204030204" pitchFamily="34" charset="0"/>
                  <a:cs typeface="Calibri" panose="020F0502020204030204" pitchFamily="34" charset="0"/>
                </a:rPr>
                <a:t>ASSESS</a:t>
              </a:r>
            </a:p>
            <a:p>
              <a:r>
                <a:rPr lang="en-US" sz="1400" dirty="0">
                  <a:solidFill>
                    <a:schemeClr val="tx2"/>
                  </a:solidFill>
                  <a:latin typeface="Calibri" panose="020F0502020204030204" pitchFamily="34" charset="0"/>
                  <a:ea typeface="Calibri" panose="020F0502020204030204" pitchFamily="34" charset="0"/>
                  <a:cs typeface="Calibri" panose="020F0502020204030204" pitchFamily="34" charset="0"/>
                </a:rPr>
                <a:t>Past DOGE contract</a:t>
              </a:r>
            </a:p>
          </p:txBody>
        </p:sp>
        <p:sp>
          <p:nvSpPr>
            <p:cNvPr id="21" name="Oval 20">
              <a:extLst>
                <a:ext uri="{FF2B5EF4-FFF2-40B4-BE49-F238E27FC236}">
                  <a16:creationId xmlns:a16="http://schemas.microsoft.com/office/drawing/2014/main" id="{C090790C-B426-27AE-8054-3FE6750DA05E}"/>
                </a:ext>
              </a:extLst>
            </p:cNvPr>
            <p:cNvSpPr/>
            <p:nvPr/>
          </p:nvSpPr>
          <p:spPr>
            <a:xfrm>
              <a:off x="435128" y="1579166"/>
              <a:ext cx="182880" cy="182880"/>
            </a:xfrm>
            <a:prstGeom prst="ellipse">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700" b="1" dirty="0">
                  <a:latin typeface="Calibri" panose="020F0502020204030204" pitchFamily="34" charset="0"/>
                  <a:ea typeface="Calibri" panose="020F0502020204030204" pitchFamily="34" charset="0"/>
                  <a:cs typeface="Calibri" panose="020F0502020204030204" pitchFamily="34" charset="0"/>
                </a:rPr>
                <a:t>1</a:t>
              </a:r>
            </a:p>
          </p:txBody>
        </p:sp>
      </p:grpSp>
      <p:grpSp>
        <p:nvGrpSpPr>
          <p:cNvPr id="33" name="Group 32">
            <a:extLst>
              <a:ext uri="{FF2B5EF4-FFF2-40B4-BE49-F238E27FC236}">
                <a16:creationId xmlns:a16="http://schemas.microsoft.com/office/drawing/2014/main" id="{D23926B9-675A-AA65-1AC4-5E7E0FFC443A}"/>
              </a:ext>
            </a:extLst>
          </p:cNvPr>
          <p:cNvGrpSpPr/>
          <p:nvPr/>
        </p:nvGrpSpPr>
        <p:grpSpPr>
          <a:xfrm>
            <a:off x="4464711" y="1579166"/>
            <a:ext cx="2548466" cy="459933"/>
            <a:chOff x="4621854" y="1579166"/>
            <a:chExt cx="2548466" cy="459933"/>
          </a:xfrm>
        </p:grpSpPr>
        <p:sp>
          <p:nvSpPr>
            <p:cNvPr id="15" name="Rectangle 14">
              <a:extLst>
                <a:ext uri="{FF2B5EF4-FFF2-40B4-BE49-F238E27FC236}">
                  <a16:creationId xmlns:a16="http://schemas.microsoft.com/office/drawing/2014/main" id="{64ED3F35-713F-086C-7D29-DE0034868CFB}"/>
                </a:ext>
              </a:extLst>
            </p:cNvPr>
            <p:cNvSpPr/>
            <p:nvPr/>
          </p:nvSpPr>
          <p:spPr>
            <a:xfrm>
              <a:off x="5228504" y="1579166"/>
              <a:ext cx="1941816" cy="45993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sz="1400" b="1" dirty="0">
                  <a:solidFill>
                    <a:schemeClr val="tx2"/>
                  </a:solidFill>
                  <a:latin typeface="Calibri" panose="020F0502020204030204" pitchFamily="34" charset="0"/>
                  <a:ea typeface="Calibri" panose="020F0502020204030204" pitchFamily="34" charset="0"/>
                  <a:cs typeface="Calibri" panose="020F0502020204030204" pitchFamily="34" charset="0"/>
                </a:rPr>
                <a:t>ANALYZE</a:t>
              </a:r>
            </a:p>
            <a:p>
              <a:r>
                <a:rPr lang="en-US" sz="1400" dirty="0">
                  <a:solidFill>
                    <a:schemeClr val="tx2"/>
                  </a:solidFill>
                  <a:latin typeface="Calibri" panose="020F0502020204030204" pitchFamily="34" charset="0"/>
                  <a:ea typeface="Calibri" panose="020F0502020204030204" pitchFamily="34" charset="0"/>
                  <a:cs typeface="Calibri" panose="020F0502020204030204" pitchFamily="34" charset="0"/>
                </a:rPr>
                <a:t>Common Traits</a:t>
              </a:r>
            </a:p>
          </p:txBody>
        </p:sp>
        <p:pic>
          <p:nvPicPr>
            <p:cNvPr id="16" name="Graphic 15" descr="Research outline">
              <a:extLst>
                <a:ext uri="{FF2B5EF4-FFF2-40B4-BE49-F238E27FC236}">
                  <a16:creationId xmlns:a16="http://schemas.microsoft.com/office/drawing/2014/main" id="{AF7FEF8F-2779-05A0-3E9C-F0797D98142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804734" y="1609632"/>
              <a:ext cx="399000" cy="399000"/>
            </a:xfrm>
            <a:prstGeom prst="rect">
              <a:avLst/>
            </a:prstGeom>
          </p:spPr>
        </p:pic>
        <p:sp>
          <p:nvSpPr>
            <p:cNvPr id="22" name="Oval 21">
              <a:extLst>
                <a:ext uri="{FF2B5EF4-FFF2-40B4-BE49-F238E27FC236}">
                  <a16:creationId xmlns:a16="http://schemas.microsoft.com/office/drawing/2014/main" id="{43A83106-0B61-BAC9-50D2-3066FD5B681E}"/>
                </a:ext>
              </a:extLst>
            </p:cNvPr>
            <p:cNvSpPr/>
            <p:nvPr/>
          </p:nvSpPr>
          <p:spPr>
            <a:xfrm>
              <a:off x="4621854" y="1579166"/>
              <a:ext cx="182880" cy="182880"/>
            </a:xfrm>
            <a:prstGeom prst="ellipse">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700" b="1" dirty="0">
                  <a:latin typeface="Calibri" panose="020F0502020204030204" pitchFamily="34" charset="0"/>
                  <a:ea typeface="Calibri" panose="020F0502020204030204" pitchFamily="34" charset="0"/>
                  <a:cs typeface="Calibri" panose="020F0502020204030204" pitchFamily="34" charset="0"/>
                </a:rPr>
                <a:t>2</a:t>
              </a:r>
            </a:p>
          </p:txBody>
        </p:sp>
      </p:grpSp>
      <p:grpSp>
        <p:nvGrpSpPr>
          <p:cNvPr id="32" name="Group 31">
            <a:extLst>
              <a:ext uri="{FF2B5EF4-FFF2-40B4-BE49-F238E27FC236}">
                <a16:creationId xmlns:a16="http://schemas.microsoft.com/office/drawing/2014/main" id="{F4B5D9DC-09E0-D79D-B046-527C1FB30354}"/>
              </a:ext>
            </a:extLst>
          </p:cNvPr>
          <p:cNvGrpSpPr/>
          <p:nvPr/>
        </p:nvGrpSpPr>
        <p:grpSpPr>
          <a:xfrm>
            <a:off x="8494295" y="1579166"/>
            <a:ext cx="2560851" cy="459933"/>
            <a:chOff x="8911944" y="1579166"/>
            <a:chExt cx="2560851" cy="459933"/>
          </a:xfrm>
        </p:grpSpPr>
        <p:sp>
          <p:nvSpPr>
            <p:cNvPr id="17" name="Rectangle 16">
              <a:extLst>
                <a:ext uri="{FF2B5EF4-FFF2-40B4-BE49-F238E27FC236}">
                  <a16:creationId xmlns:a16="http://schemas.microsoft.com/office/drawing/2014/main" id="{6EB5626E-2478-A2E1-0D08-2F4306D16128}"/>
                </a:ext>
              </a:extLst>
            </p:cNvPr>
            <p:cNvSpPr/>
            <p:nvPr/>
          </p:nvSpPr>
          <p:spPr>
            <a:xfrm>
              <a:off x="9530979" y="1579166"/>
              <a:ext cx="1941816" cy="45993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sz="1400" b="1" dirty="0">
                  <a:solidFill>
                    <a:schemeClr val="tx2"/>
                  </a:solidFill>
                  <a:latin typeface="Calibri" panose="020F0502020204030204" pitchFamily="34" charset="0"/>
                  <a:ea typeface="Calibri" panose="020F0502020204030204" pitchFamily="34" charset="0"/>
                  <a:cs typeface="Calibri" panose="020F0502020204030204" pitchFamily="34" charset="0"/>
                </a:rPr>
                <a:t>REVIEW</a:t>
              </a:r>
            </a:p>
            <a:p>
              <a:r>
                <a:rPr lang="en-US" sz="1400" dirty="0">
                  <a:solidFill>
                    <a:schemeClr val="tx2"/>
                  </a:solidFill>
                  <a:latin typeface="Calibri" panose="020F0502020204030204" pitchFamily="34" charset="0"/>
                  <a:ea typeface="Calibri" panose="020F0502020204030204" pitchFamily="34" charset="0"/>
                  <a:cs typeface="Calibri" panose="020F0502020204030204" pitchFamily="34" charset="0"/>
                </a:rPr>
                <a:t>Contract-level details</a:t>
              </a:r>
            </a:p>
          </p:txBody>
        </p:sp>
        <p:pic>
          <p:nvPicPr>
            <p:cNvPr id="18" name="Graphic 17" descr="Research outline">
              <a:extLst>
                <a:ext uri="{FF2B5EF4-FFF2-40B4-BE49-F238E27FC236}">
                  <a16:creationId xmlns:a16="http://schemas.microsoft.com/office/drawing/2014/main" id="{6C1F1532-85E0-24DF-1649-F8DDFB657E0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107209" y="1609632"/>
              <a:ext cx="399000" cy="399000"/>
            </a:xfrm>
            <a:prstGeom prst="rect">
              <a:avLst/>
            </a:prstGeom>
          </p:spPr>
        </p:pic>
        <p:sp>
          <p:nvSpPr>
            <p:cNvPr id="23" name="Oval 22">
              <a:extLst>
                <a:ext uri="{FF2B5EF4-FFF2-40B4-BE49-F238E27FC236}">
                  <a16:creationId xmlns:a16="http://schemas.microsoft.com/office/drawing/2014/main" id="{38529F5F-2AF5-31FA-B8C9-77743B5D0E19}"/>
                </a:ext>
              </a:extLst>
            </p:cNvPr>
            <p:cNvSpPr/>
            <p:nvPr/>
          </p:nvSpPr>
          <p:spPr>
            <a:xfrm>
              <a:off x="8911944" y="1579166"/>
              <a:ext cx="182880" cy="182880"/>
            </a:xfrm>
            <a:prstGeom prst="ellipse">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700" b="1" dirty="0">
                  <a:latin typeface="Calibri" panose="020F0502020204030204" pitchFamily="34" charset="0"/>
                  <a:ea typeface="Calibri" panose="020F0502020204030204" pitchFamily="34" charset="0"/>
                  <a:cs typeface="Calibri" panose="020F0502020204030204" pitchFamily="34" charset="0"/>
                </a:rPr>
                <a:t>3</a:t>
              </a:r>
            </a:p>
          </p:txBody>
        </p:sp>
      </p:grpSp>
      <p:sp>
        <p:nvSpPr>
          <p:cNvPr id="25" name="Rectangle 24">
            <a:extLst>
              <a:ext uri="{FF2B5EF4-FFF2-40B4-BE49-F238E27FC236}">
                <a16:creationId xmlns:a16="http://schemas.microsoft.com/office/drawing/2014/main" id="{6EFCE986-3F76-A1F7-9A71-65689467B783}"/>
              </a:ext>
            </a:extLst>
          </p:cNvPr>
          <p:cNvSpPr/>
          <p:nvPr/>
        </p:nvSpPr>
        <p:spPr>
          <a:xfrm>
            <a:off x="339047" y="6408401"/>
            <a:ext cx="11691027" cy="297199"/>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sz="900" dirty="0">
                <a:solidFill>
                  <a:schemeClr val="tx1"/>
                </a:solidFill>
                <a:latin typeface="Calibri" panose="020F0502020204030204" pitchFamily="34" charset="0"/>
                <a:ea typeface="Calibri" panose="020F0502020204030204" pitchFamily="34" charset="0"/>
                <a:cs typeface="Calibri" panose="020F0502020204030204" pitchFamily="34" charset="0"/>
              </a:rPr>
              <a:t>1. Using “</a:t>
            </a:r>
            <a:r>
              <a:rPr lang="en-US" sz="900" dirty="0" err="1">
                <a:solidFill>
                  <a:schemeClr val="tx1"/>
                </a:solidFill>
                <a:latin typeface="Calibri" panose="020F0502020204030204" pitchFamily="34" charset="0"/>
                <a:ea typeface="Calibri" panose="020F0502020204030204" pitchFamily="34" charset="0"/>
                <a:cs typeface="Calibri" panose="020F0502020204030204" pitchFamily="34" charset="0"/>
              </a:rPr>
              <a:t>period_of_performance_current_end_date</a:t>
            </a:r>
            <a:r>
              <a:rPr lang="en-US" sz="900" dirty="0">
                <a:solidFill>
                  <a:schemeClr val="tx1"/>
                </a:solidFill>
                <a:latin typeface="Calibri" panose="020F0502020204030204" pitchFamily="34" charset="0"/>
                <a:ea typeface="Calibri" panose="020F0502020204030204" pitchFamily="34" charset="0"/>
                <a:cs typeface="Calibri" panose="020F0502020204030204" pitchFamily="34" charset="0"/>
              </a:rPr>
              <a:t>” in the future and excluding known DOGE cancellations</a:t>
            </a:r>
            <a:endParaRPr lang="en-US" sz="900" dirty="0">
              <a:solidFill>
                <a:schemeClr val="tx1"/>
              </a:solidFill>
              <a:highlight>
                <a:srgbClr val="FFFF00"/>
              </a:highlight>
              <a:latin typeface="Calibri" panose="020F0502020204030204" pitchFamily="34" charset="0"/>
              <a:ea typeface="Calibri" panose="020F0502020204030204" pitchFamily="34" charset="0"/>
              <a:cs typeface="Calibri" panose="020F0502020204030204" pitchFamily="34" charset="0"/>
            </a:endParaRPr>
          </a:p>
        </p:txBody>
      </p:sp>
      <p:sp>
        <p:nvSpPr>
          <p:cNvPr id="30" name="Rectangle 29">
            <a:extLst>
              <a:ext uri="{FF2B5EF4-FFF2-40B4-BE49-F238E27FC236}">
                <a16:creationId xmlns:a16="http://schemas.microsoft.com/office/drawing/2014/main" id="{6846FB32-36A4-ACFD-1DCC-6EC789DCE581}"/>
              </a:ext>
            </a:extLst>
          </p:cNvPr>
          <p:cNvSpPr/>
          <p:nvPr/>
        </p:nvSpPr>
        <p:spPr>
          <a:xfrm>
            <a:off x="4410985" y="2282643"/>
            <a:ext cx="3412215" cy="373515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285750" indent="-285750">
              <a:spcBef>
                <a:spcPts val="600"/>
              </a:spcBef>
              <a:spcAft>
                <a:spcPts val="300"/>
              </a:spcAft>
              <a:buFont typeface="Arial" panose="020B0604020202020204" pitchFamily="34" charset="0"/>
              <a:buChar char="•"/>
            </a:pPr>
            <a:r>
              <a:rPr lang="en-US" sz="1200" dirty="0">
                <a:solidFill>
                  <a:schemeClr val="tx1"/>
                </a:solidFill>
                <a:latin typeface="Calibri" panose="020F0502020204030204" pitchFamily="34" charset="0"/>
                <a:cs typeface="Calibri" panose="020F0502020204030204" pitchFamily="34" charset="0"/>
              </a:rPr>
              <a:t>Conducted second-level analysis to identify incremental opportunity from step 1</a:t>
            </a:r>
          </a:p>
          <a:p>
            <a:pPr marL="285750" indent="-285750">
              <a:spcBef>
                <a:spcPts val="600"/>
              </a:spcBef>
              <a:spcAft>
                <a:spcPts val="300"/>
              </a:spcAft>
              <a:buFont typeface="Arial" panose="020B0604020202020204" pitchFamily="34" charset="0"/>
              <a:buChar char="•"/>
            </a:pPr>
            <a:r>
              <a:rPr lang="en-US" sz="1200" dirty="0">
                <a:solidFill>
                  <a:schemeClr val="tx1"/>
                </a:solidFill>
                <a:latin typeface="Calibri" panose="020F0502020204030204" pitchFamily="34" charset="0"/>
                <a:cs typeface="Calibri" panose="020F0502020204030204" pitchFamily="34" charset="0"/>
              </a:rPr>
              <a:t>Determining if vendor won awards only during Obama / Biden admin but not during Trump’s 1st term</a:t>
            </a:r>
          </a:p>
          <a:p>
            <a:pPr marL="285750" indent="-285750">
              <a:spcBef>
                <a:spcPts val="600"/>
              </a:spcBef>
              <a:spcAft>
                <a:spcPts val="300"/>
              </a:spcAft>
              <a:buFont typeface="Arial" panose="020B0604020202020204" pitchFamily="34" charset="0"/>
              <a:buChar char="•"/>
            </a:pPr>
            <a:r>
              <a:rPr lang="en-US" sz="1200" dirty="0">
                <a:solidFill>
                  <a:schemeClr val="tx1"/>
                </a:solidFill>
                <a:latin typeface="Calibri" panose="020F0502020204030204" pitchFamily="34" charset="0"/>
                <a:cs typeface="Calibri" panose="020F0502020204030204" pitchFamily="34" charset="0"/>
              </a:rPr>
              <a:t>Analysis provided greater focus on vendor-level characteristics such as political contributions, subcontracting percent, and bid competitiveness</a:t>
            </a:r>
          </a:p>
          <a:p>
            <a:pPr marL="400050" lvl="1" indent="-171450">
              <a:spcBef>
                <a:spcPts val="600"/>
              </a:spcBef>
              <a:spcAft>
                <a:spcPts val="300"/>
              </a:spcAft>
              <a:buFont typeface="Aptos" panose="020B0004020202020204" pitchFamily="34" charset="0"/>
              <a:buChar char="─"/>
            </a:pPr>
            <a:r>
              <a:rPr lang="en-US" sz="1200" dirty="0">
                <a:solidFill>
                  <a:schemeClr val="tx1"/>
                </a:solidFill>
                <a:latin typeface="Calibri" panose="020F0502020204030204" pitchFamily="34" charset="0"/>
                <a:cs typeface="Calibri" panose="020F0502020204030204" pitchFamily="34" charset="0"/>
              </a:rPr>
              <a:t>Using personal names as supplier name</a:t>
            </a:r>
          </a:p>
          <a:p>
            <a:pPr marL="400050" lvl="1" indent="-171450">
              <a:spcBef>
                <a:spcPts val="600"/>
              </a:spcBef>
              <a:spcAft>
                <a:spcPts val="300"/>
              </a:spcAft>
              <a:buFont typeface="Aptos" panose="020B0004020202020204" pitchFamily="34" charset="0"/>
              <a:buChar char="─"/>
            </a:pPr>
            <a:r>
              <a:rPr lang="en-US" sz="1200" dirty="0">
                <a:solidFill>
                  <a:schemeClr val="tx1"/>
                </a:solidFill>
                <a:latin typeface="Calibri" panose="020F0502020204030204" pitchFamily="34" charset="0"/>
                <a:cs typeface="Calibri" panose="020F0502020204030204" pitchFamily="34" charset="0"/>
              </a:rPr>
              <a:t>Offering software as middle-man (not OEM vendors)</a:t>
            </a:r>
          </a:p>
          <a:p>
            <a:pPr marL="400050" lvl="1" indent="-171450">
              <a:spcBef>
                <a:spcPts val="600"/>
              </a:spcBef>
              <a:spcAft>
                <a:spcPts val="300"/>
              </a:spcAft>
              <a:buFont typeface="Aptos" panose="020B0004020202020204" pitchFamily="34" charset="0"/>
              <a:buChar char="─"/>
            </a:pPr>
            <a:r>
              <a:rPr lang="en-US" sz="1200" dirty="0">
                <a:solidFill>
                  <a:schemeClr val="tx1"/>
                </a:solidFill>
                <a:latin typeface="Calibri" panose="020F0502020204030204" pitchFamily="34" charset="0"/>
                <a:cs typeface="Calibri" panose="020F0502020204030204" pitchFamily="34" charset="0"/>
              </a:rPr>
              <a:t>Large relationship with USAID</a:t>
            </a:r>
          </a:p>
          <a:p>
            <a:pPr marL="400050" lvl="1" indent="-171450">
              <a:spcBef>
                <a:spcPts val="600"/>
              </a:spcBef>
              <a:spcAft>
                <a:spcPts val="300"/>
              </a:spcAft>
              <a:buFont typeface="Aptos" panose="020B0004020202020204" pitchFamily="34" charset="0"/>
              <a:buChar char="─"/>
            </a:pPr>
            <a:r>
              <a:rPr lang="en-US" sz="1200" dirty="0">
                <a:solidFill>
                  <a:schemeClr val="tx1"/>
                </a:solidFill>
                <a:latin typeface="Calibri" panose="020F0502020204030204" pitchFamily="34" charset="0"/>
                <a:cs typeface="Calibri" panose="020F0502020204030204" pitchFamily="34" charset="0"/>
              </a:rPr>
              <a:t>Previous contracts with NGOs or foreign governments </a:t>
            </a:r>
          </a:p>
        </p:txBody>
      </p:sp>
      <p:sp>
        <p:nvSpPr>
          <p:cNvPr id="31" name="Rectangle 30">
            <a:extLst>
              <a:ext uri="{FF2B5EF4-FFF2-40B4-BE49-F238E27FC236}">
                <a16:creationId xmlns:a16="http://schemas.microsoft.com/office/drawing/2014/main" id="{9401C649-95CB-A1A7-6EE7-80DDE0DF8778}"/>
              </a:ext>
            </a:extLst>
          </p:cNvPr>
          <p:cNvSpPr/>
          <p:nvPr/>
        </p:nvSpPr>
        <p:spPr>
          <a:xfrm>
            <a:off x="8482922" y="2282644"/>
            <a:ext cx="3356653" cy="266083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indent="-171450">
              <a:spcBef>
                <a:spcPts val="600"/>
              </a:spcBef>
              <a:buFont typeface="Arial" panose="020B0604020202020204" pitchFamily="34" charset="0"/>
              <a:buChar char="•"/>
            </a:pPr>
            <a:r>
              <a:rPr lang="en-US" sz="1200" dirty="0">
                <a:solidFill>
                  <a:schemeClr val="tx1"/>
                </a:solidFill>
                <a:latin typeface="Calibri" panose="020F0502020204030204" pitchFamily="34" charset="0"/>
                <a:cs typeface="Calibri" panose="020F0502020204030204" pitchFamily="34" charset="0"/>
              </a:rPr>
              <a:t>Conducted contract-level analysis among pool of identified ‘opportunities’</a:t>
            </a:r>
          </a:p>
          <a:p>
            <a:pPr marL="171450" indent="-171450">
              <a:spcBef>
                <a:spcPts val="600"/>
              </a:spcBef>
              <a:buFont typeface="Arial" panose="020B0604020202020204" pitchFamily="34" charset="0"/>
              <a:buChar char="•"/>
            </a:pPr>
            <a:r>
              <a:rPr lang="en-US" sz="1200" dirty="0">
                <a:solidFill>
                  <a:schemeClr val="tx1"/>
                </a:solidFill>
                <a:latin typeface="Calibri" panose="020F0502020204030204" pitchFamily="34" charset="0"/>
                <a:cs typeface="Calibri" panose="020F0502020204030204" pitchFamily="34" charset="0"/>
              </a:rPr>
              <a:t>Analysis focused on more nuanced characteristics, including:</a:t>
            </a:r>
          </a:p>
          <a:p>
            <a:pPr marL="400050" lvl="1" indent="-171450">
              <a:spcBef>
                <a:spcPts val="600"/>
              </a:spcBef>
              <a:spcAft>
                <a:spcPts val="300"/>
              </a:spcAft>
              <a:buFont typeface="Aptos" panose="020B0004020202020204" pitchFamily="34" charset="0"/>
              <a:buChar char="─"/>
            </a:pPr>
            <a:r>
              <a:rPr lang="en-US" sz="1200" dirty="0">
                <a:solidFill>
                  <a:schemeClr val="tx1"/>
                </a:solidFill>
                <a:latin typeface="Calibri" panose="020F0502020204030204" pitchFamily="34" charset="0"/>
                <a:cs typeface="Calibri" panose="020F0502020204030204" pitchFamily="34" charset="0"/>
              </a:rPr>
              <a:t>Vendor relationships outside of DHS</a:t>
            </a:r>
          </a:p>
          <a:p>
            <a:pPr marL="400050" lvl="1" indent="-171450">
              <a:spcBef>
                <a:spcPts val="600"/>
              </a:spcBef>
              <a:spcAft>
                <a:spcPts val="300"/>
              </a:spcAft>
              <a:buFont typeface="Aptos" panose="020B0004020202020204" pitchFamily="34" charset="0"/>
              <a:buChar char="─"/>
            </a:pPr>
            <a:r>
              <a:rPr lang="en-US" sz="1200" dirty="0">
                <a:solidFill>
                  <a:schemeClr val="tx1"/>
                </a:solidFill>
                <a:latin typeface="Calibri" panose="020F0502020204030204" pitchFamily="34" charset="0"/>
                <a:cs typeface="Calibri" panose="020F0502020204030204" pitchFamily="34" charset="0"/>
              </a:rPr>
              <a:t>Vendor websites to better understand services / offerings</a:t>
            </a:r>
          </a:p>
          <a:p>
            <a:pPr marL="171450" indent="-171450">
              <a:spcBef>
                <a:spcPts val="600"/>
              </a:spcBef>
              <a:buFont typeface="Arial" panose="020B0604020202020204" pitchFamily="34" charset="0"/>
              <a:buChar char="•"/>
            </a:pPr>
            <a:r>
              <a:rPr lang="en-US" sz="1200" dirty="0">
                <a:solidFill>
                  <a:schemeClr val="tx1"/>
                </a:solidFill>
                <a:latin typeface="Calibri" panose="020F0502020204030204" pitchFamily="34" charset="0"/>
                <a:cs typeface="Calibri" panose="020F0502020204030204" pitchFamily="34" charset="0"/>
              </a:rPr>
              <a:t>Across three-stage methodology, identified </a:t>
            </a:r>
            <a:r>
              <a:rPr lang="en-US" sz="1200" b="1" dirty="0">
                <a:solidFill>
                  <a:schemeClr val="tx1"/>
                </a:solidFill>
                <a:latin typeface="Calibri" panose="020F0502020204030204" pitchFamily="34" charset="0"/>
                <a:cs typeface="Calibri" panose="020F0502020204030204" pitchFamily="34" charset="0"/>
              </a:rPr>
              <a:t>8 contract opportunities </a:t>
            </a:r>
            <a:r>
              <a:rPr lang="en-US" sz="1200" dirty="0">
                <a:solidFill>
                  <a:schemeClr val="tx1"/>
                </a:solidFill>
                <a:latin typeface="Calibri" panose="020F0502020204030204" pitchFamily="34" charset="0"/>
                <a:cs typeface="Calibri" panose="020F0502020204030204" pitchFamily="34" charset="0"/>
              </a:rPr>
              <a:t>for DOGE to pursue</a:t>
            </a:r>
          </a:p>
        </p:txBody>
      </p:sp>
      <p:sp>
        <p:nvSpPr>
          <p:cNvPr id="38" name="Rectangle 37">
            <a:extLst>
              <a:ext uri="{FF2B5EF4-FFF2-40B4-BE49-F238E27FC236}">
                <a16:creationId xmlns:a16="http://schemas.microsoft.com/office/drawing/2014/main" id="{6C00193E-0237-18FB-77D6-EC050FD91DE4}"/>
              </a:ext>
            </a:extLst>
          </p:cNvPr>
          <p:cNvSpPr/>
          <p:nvPr/>
        </p:nvSpPr>
        <p:spPr>
          <a:xfrm>
            <a:off x="8140361" y="-556934"/>
            <a:ext cx="4041774" cy="54614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LM: Update logos to be different</a:t>
            </a:r>
          </a:p>
        </p:txBody>
      </p:sp>
    </p:spTree>
    <p:extLst>
      <p:ext uri="{BB962C8B-B14F-4D97-AF65-F5344CB8AC3E}">
        <p14:creationId xmlns:p14="http://schemas.microsoft.com/office/powerpoint/2010/main" val="29604247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FDC959-DD28-FED8-1D0D-1E0954A9428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484DB7F-87AE-32D0-F8FB-45DCCE4CAA38}"/>
              </a:ext>
            </a:extLst>
          </p:cNvPr>
          <p:cNvSpPr>
            <a:spLocks noGrp="1"/>
          </p:cNvSpPr>
          <p:nvPr>
            <p:ph type="ctrTitle"/>
          </p:nvPr>
        </p:nvSpPr>
        <p:spPr>
          <a:xfrm>
            <a:off x="618008" y="448602"/>
            <a:ext cx="11221567" cy="603301"/>
          </a:xfrm>
        </p:spPr>
        <p:txBody>
          <a:bodyPr anchor="ctr">
            <a:normAutofit fontScale="90000"/>
          </a:bodyPr>
          <a:lstStyle/>
          <a:p>
            <a:r>
              <a:rPr lang="en-US" sz="3200" dirty="0">
                <a:latin typeface="Calibri" panose="020F0502020204030204" pitchFamily="34" charset="0"/>
                <a:ea typeface="Calibri" panose="020F0502020204030204" pitchFamily="34" charset="0"/>
                <a:cs typeface="Calibri" panose="020F0502020204030204" pitchFamily="34" charset="0"/>
              </a:rPr>
              <a:t>Three archetypes were defined across the eight contracts opportunities identified</a:t>
            </a:r>
          </a:p>
        </p:txBody>
      </p:sp>
      <p:sp>
        <p:nvSpPr>
          <p:cNvPr id="38" name="Rectangle 37">
            <a:extLst>
              <a:ext uri="{FF2B5EF4-FFF2-40B4-BE49-F238E27FC236}">
                <a16:creationId xmlns:a16="http://schemas.microsoft.com/office/drawing/2014/main" id="{9D7BDB63-E5DC-0968-9F1D-ABE86A095025}"/>
              </a:ext>
            </a:extLst>
          </p:cNvPr>
          <p:cNvSpPr/>
          <p:nvPr/>
        </p:nvSpPr>
        <p:spPr>
          <a:xfrm>
            <a:off x="8140361" y="-556934"/>
            <a:ext cx="4041774" cy="54614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LM: Update logos</a:t>
            </a:r>
          </a:p>
        </p:txBody>
      </p:sp>
      <p:sp>
        <p:nvSpPr>
          <p:cNvPr id="4" name="Oval 3">
            <a:extLst>
              <a:ext uri="{FF2B5EF4-FFF2-40B4-BE49-F238E27FC236}">
                <a16:creationId xmlns:a16="http://schemas.microsoft.com/office/drawing/2014/main" id="{638E8538-49E1-DB2E-25D5-43604A88AC7A}"/>
              </a:ext>
            </a:extLst>
          </p:cNvPr>
          <p:cNvSpPr/>
          <p:nvPr/>
        </p:nvSpPr>
        <p:spPr>
          <a:xfrm>
            <a:off x="1483360" y="1414822"/>
            <a:ext cx="1188720" cy="118872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7" name="Oval 6">
            <a:extLst>
              <a:ext uri="{FF2B5EF4-FFF2-40B4-BE49-F238E27FC236}">
                <a16:creationId xmlns:a16="http://schemas.microsoft.com/office/drawing/2014/main" id="{BB80C458-EED8-844C-3413-699B9BE9E1FB}"/>
              </a:ext>
            </a:extLst>
          </p:cNvPr>
          <p:cNvSpPr/>
          <p:nvPr/>
        </p:nvSpPr>
        <p:spPr>
          <a:xfrm>
            <a:off x="5403850" y="1397000"/>
            <a:ext cx="1188720" cy="118872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8" name="Oval 7">
            <a:extLst>
              <a:ext uri="{FF2B5EF4-FFF2-40B4-BE49-F238E27FC236}">
                <a16:creationId xmlns:a16="http://schemas.microsoft.com/office/drawing/2014/main" id="{DAFB7B7A-3345-7C2A-C7A6-7783BAA218B9}"/>
              </a:ext>
            </a:extLst>
          </p:cNvPr>
          <p:cNvSpPr/>
          <p:nvPr/>
        </p:nvSpPr>
        <p:spPr>
          <a:xfrm>
            <a:off x="9918700" y="1397000"/>
            <a:ext cx="1188720" cy="118872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p>
        </p:txBody>
      </p:sp>
      <p:grpSp>
        <p:nvGrpSpPr>
          <p:cNvPr id="36" name="Group 35">
            <a:extLst>
              <a:ext uri="{FF2B5EF4-FFF2-40B4-BE49-F238E27FC236}">
                <a16:creationId xmlns:a16="http://schemas.microsoft.com/office/drawing/2014/main" id="{041CEFEB-C10E-B23D-3E5B-714929B5584D}"/>
              </a:ext>
            </a:extLst>
          </p:cNvPr>
          <p:cNvGrpSpPr/>
          <p:nvPr/>
        </p:nvGrpSpPr>
        <p:grpSpPr>
          <a:xfrm>
            <a:off x="1461092" y="3166655"/>
            <a:ext cx="1289526" cy="365760"/>
            <a:chOff x="618008" y="2825428"/>
            <a:chExt cx="1289526" cy="365760"/>
          </a:xfrm>
        </p:grpSpPr>
        <p:grpSp>
          <p:nvGrpSpPr>
            <p:cNvPr id="35" name="Group 34">
              <a:extLst>
                <a:ext uri="{FF2B5EF4-FFF2-40B4-BE49-F238E27FC236}">
                  <a16:creationId xmlns:a16="http://schemas.microsoft.com/office/drawing/2014/main" id="{D980BF2D-E84C-347E-ED86-1BE9D6BF4F45}"/>
                </a:ext>
              </a:extLst>
            </p:cNvPr>
            <p:cNvGrpSpPr/>
            <p:nvPr/>
          </p:nvGrpSpPr>
          <p:grpSpPr>
            <a:xfrm>
              <a:off x="618008" y="2825428"/>
              <a:ext cx="827252" cy="365760"/>
              <a:chOff x="618008" y="2825428"/>
              <a:chExt cx="827252" cy="365760"/>
            </a:xfrm>
          </p:grpSpPr>
          <p:cxnSp>
            <p:nvCxnSpPr>
              <p:cNvPr id="10" name="Straight Connector 9">
                <a:extLst>
                  <a:ext uri="{FF2B5EF4-FFF2-40B4-BE49-F238E27FC236}">
                    <a16:creationId xmlns:a16="http://schemas.microsoft.com/office/drawing/2014/main" id="{94585B20-D982-40E0-D9FF-7B49BB11A597}"/>
                  </a:ext>
                </a:extLst>
              </p:cNvPr>
              <p:cNvCxnSpPr>
                <a:cxnSpLocks/>
              </p:cNvCxnSpPr>
              <p:nvPr/>
            </p:nvCxnSpPr>
            <p:spPr>
              <a:xfrm>
                <a:off x="618008" y="2947463"/>
                <a:ext cx="548640" cy="0"/>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27" name="Graphic 26" descr="Caret Down outline">
                <a:extLst>
                  <a:ext uri="{FF2B5EF4-FFF2-40B4-BE49-F238E27FC236}">
                    <a16:creationId xmlns:a16="http://schemas.microsoft.com/office/drawing/2014/main" id="{57B56866-7696-A3E0-BF9F-9C0131ED3BE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79500" y="2825428"/>
                <a:ext cx="365760" cy="365760"/>
              </a:xfrm>
              <a:prstGeom prst="rect">
                <a:avLst/>
              </a:prstGeom>
            </p:spPr>
          </p:pic>
        </p:grpSp>
        <p:cxnSp>
          <p:nvCxnSpPr>
            <p:cNvPr id="29" name="Straight Connector 28">
              <a:extLst>
                <a:ext uri="{FF2B5EF4-FFF2-40B4-BE49-F238E27FC236}">
                  <a16:creationId xmlns:a16="http://schemas.microsoft.com/office/drawing/2014/main" id="{0580FDE7-A1DB-9A76-1F09-FD4B4BE7C99C}"/>
                </a:ext>
              </a:extLst>
            </p:cNvPr>
            <p:cNvCxnSpPr>
              <a:cxnSpLocks/>
            </p:cNvCxnSpPr>
            <p:nvPr/>
          </p:nvCxnSpPr>
          <p:spPr>
            <a:xfrm>
              <a:off x="1358894" y="2947463"/>
              <a:ext cx="548640" cy="0"/>
            </a:xfrm>
            <a:prstGeom prst="line">
              <a:avLst/>
            </a:prstGeom>
            <a:ln w="19050"/>
          </p:spPr>
          <p:style>
            <a:lnRef idx="1">
              <a:schemeClr val="accent1"/>
            </a:lnRef>
            <a:fillRef idx="0">
              <a:schemeClr val="accent1"/>
            </a:fillRef>
            <a:effectRef idx="0">
              <a:schemeClr val="accent1"/>
            </a:effectRef>
            <a:fontRef idx="minor">
              <a:schemeClr val="tx1"/>
            </a:fontRef>
          </p:style>
        </p:cxnSp>
      </p:grpSp>
      <p:sp>
        <p:nvSpPr>
          <p:cNvPr id="53" name="Rectangle 52">
            <a:extLst>
              <a:ext uri="{FF2B5EF4-FFF2-40B4-BE49-F238E27FC236}">
                <a16:creationId xmlns:a16="http://schemas.microsoft.com/office/drawing/2014/main" id="{15DA903A-9098-AC9B-DF0F-40F019DFAA13}"/>
              </a:ext>
            </a:extLst>
          </p:cNvPr>
          <p:cNvSpPr/>
          <p:nvPr/>
        </p:nvSpPr>
        <p:spPr>
          <a:xfrm>
            <a:off x="1008554" y="2759423"/>
            <a:ext cx="2194603" cy="48418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Calibri" panose="020F0502020204030204" pitchFamily="34" charset="0"/>
                <a:ea typeface="Calibri" panose="020F0502020204030204" pitchFamily="34" charset="0"/>
                <a:cs typeface="Calibri" panose="020F0502020204030204" pitchFamily="34" charset="0"/>
              </a:rPr>
              <a:t>Contracts to Individuals</a:t>
            </a:r>
          </a:p>
        </p:txBody>
      </p:sp>
      <p:grpSp>
        <p:nvGrpSpPr>
          <p:cNvPr id="54" name="Group 53">
            <a:extLst>
              <a:ext uri="{FF2B5EF4-FFF2-40B4-BE49-F238E27FC236}">
                <a16:creationId xmlns:a16="http://schemas.microsoft.com/office/drawing/2014/main" id="{5C7D4F0A-4192-D4EC-973E-845BD69376E6}"/>
              </a:ext>
            </a:extLst>
          </p:cNvPr>
          <p:cNvGrpSpPr/>
          <p:nvPr/>
        </p:nvGrpSpPr>
        <p:grpSpPr>
          <a:xfrm>
            <a:off x="5366538" y="3166655"/>
            <a:ext cx="1289526" cy="365760"/>
            <a:chOff x="618008" y="2825428"/>
            <a:chExt cx="1289526" cy="365760"/>
          </a:xfrm>
        </p:grpSpPr>
        <p:grpSp>
          <p:nvGrpSpPr>
            <p:cNvPr id="55" name="Group 54">
              <a:extLst>
                <a:ext uri="{FF2B5EF4-FFF2-40B4-BE49-F238E27FC236}">
                  <a16:creationId xmlns:a16="http://schemas.microsoft.com/office/drawing/2014/main" id="{D50D8A67-0BBF-1C56-4FB4-C6BE281DE040}"/>
                </a:ext>
              </a:extLst>
            </p:cNvPr>
            <p:cNvGrpSpPr/>
            <p:nvPr/>
          </p:nvGrpSpPr>
          <p:grpSpPr>
            <a:xfrm>
              <a:off x="618008" y="2825428"/>
              <a:ext cx="827252" cy="365760"/>
              <a:chOff x="618008" y="2825428"/>
              <a:chExt cx="827252" cy="365760"/>
            </a:xfrm>
          </p:grpSpPr>
          <p:cxnSp>
            <p:nvCxnSpPr>
              <p:cNvPr id="57" name="Straight Connector 56">
                <a:extLst>
                  <a:ext uri="{FF2B5EF4-FFF2-40B4-BE49-F238E27FC236}">
                    <a16:creationId xmlns:a16="http://schemas.microsoft.com/office/drawing/2014/main" id="{86FB14EC-9556-0BE2-71D5-F295ADA8302B}"/>
                  </a:ext>
                </a:extLst>
              </p:cNvPr>
              <p:cNvCxnSpPr>
                <a:cxnSpLocks/>
              </p:cNvCxnSpPr>
              <p:nvPr/>
            </p:nvCxnSpPr>
            <p:spPr>
              <a:xfrm>
                <a:off x="618008" y="2947463"/>
                <a:ext cx="548640" cy="0"/>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58" name="Graphic 57" descr="Caret Down outline">
                <a:extLst>
                  <a:ext uri="{FF2B5EF4-FFF2-40B4-BE49-F238E27FC236}">
                    <a16:creationId xmlns:a16="http://schemas.microsoft.com/office/drawing/2014/main" id="{BE554652-7E81-02F1-EBDF-4DA8F6A7299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79500" y="2825428"/>
                <a:ext cx="365760" cy="365760"/>
              </a:xfrm>
              <a:prstGeom prst="rect">
                <a:avLst/>
              </a:prstGeom>
            </p:spPr>
          </p:pic>
        </p:grpSp>
        <p:cxnSp>
          <p:nvCxnSpPr>
            <p:cNvPr id="56" name="Straight Connector 55">
              <a:extLst>
                <a:ext uri="{FF2B5EF4-FFF2-40B4-BE49-F238E27FC236}">
                  <a16:creationId xmlns:a16="http://schemas.microsoft.com/office/drawing/2014/main" id="{2DCCDD0E-3B76-2CF5-88FE-8061259837F4}"/>
                </a:ext>
              </a:extLst>
            </p:cNvPr>
            <p:cNvCxnSpPr>
              <a:cxnSpLocks/>
            </p:cNvCxnSpPr>
            <p:nvPr/>
          </p:nvCxnSpPr>
          <p:spPr>
            <a:xfrm>
              <a:off x="1358894" y="2947463"/>
              <a:ext cx="548640" cy="0"/>
            </a:xfrm>
            <a:prstGeom prst="line">
              <a:avLst/>
            </a:prstGeom>
            <a:ln w="19050"/>
          </p:spPr>
          <p:style>
            <a:lnRef idx="1">
              <a:schemeClr val="accent1"/>
            </a:lnRef>
            <a:fillRef idx="0">
              <a:schemeClr val="accent1"/>
            </a:fillRef>
            <a:effectRef idx="0">
              <a:schemeClr val="accent1"/>
            </a:effectRef>
            <a:fontRef idx="minor">
              <a:schemeClr val="tx1"/>
            </a:fontRef>
          </p:style>
        </p:cxnSp>
      </p:grpSp>
      <p:grpSp>
        <p:nvGrpSpPr>
          <p:cNvPr id="59" name="Group 58">
            <a:extLst>
              <a:ext uri="{FF2B5EF4-FFF2-40B4-BE49-F238E27FC236}">
                <a16:creationId xmlns:a16="http://schemas.microsoft.com/office/drawing/2014/main" id="{A9293EA2-27BF-FB46-762C-9E3F967F6CAF}"/>
              </a:ext>
            </a:extLst>
          </p:cNvPr>
          <p:cNvGrpSpPr/>
          <p:nvPr/>
        </p:nvGrpSpPr>
        <p:grpSpPr>
          <a:xfrm>
            <a:off x="9893920" y="3171339"/>
            <a:ext cx="1289526" cy="365760"/>
            <a:chOff x="618008" y="2825428"/>
            <a:chExt cx="1289526" cy="365760"/>
          </a:xfrm>
        </p:grpSpPr>
        <p:grpSp>
          <p:nvGrpSpPr>
            <p:cNvPr id="60" name="Group 59">
              <a:extLst>
                <a:ext uri="{FF2B5EF4-FFF2-40B4-BE49-F238E27FC236}">
                  <a16:creationId xmlns:a16="http://schemas.microsoft.com/office/drawing/2014/main" id="{C01AF6A3-863F-6405-8F76-224B2F64E63C}"/>
                </a:ext>
              </a:extLst>
            </p:cNvPr>
            <p:cNvGrpSpPr/>
            <p:nvPr/>
          </p:nvGrpSpPr>
          <p:grpSpPr>
            <a:xfrm>
              <a:off x="618008" y="2825428"/>
              <a:ext cx="827252" cy="365760"/>
              <a:chOff x="618008" y="2825428"/>
              <a:chExt cx="827252" cy="365760"/>
            </a:xfrm>
          </p:grpSpPr>
          <p:cxnSp>
            <p:nvCxnSpPr>
              <p:cNvPr id="62" name="Straight Connector 61">
                <a:extLst>
                  <a:ext uri="{FF2B5EF4-FFF2-40B4-BE49-F238E27FC236}">
                    <a16:creationId xmlns:a16="http://schemas.microsoft.com/office/drawing/2014/main" id="{64820696-33FC-D1CE-9858-BAEAFEB2E279}"/>
                  </a:ext>
                </a:extLst>
              </p:cNvPr>
              <p:cNvCxnSpPr>
                <a:cxnSpLocks/>
              </p:cNvCxnSpPr>
              <p:nvPr/>
            </p:nvCxnSpPr>
            <p:spPr>
              <a:xfrm>
                <a:off x="618008" y="2947463"/>
                <a:ext cx="548640" cy="0"/>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63" name="Graphic 62" descr="Caret Down outline">
                <a:extLst>
                  <a:ext uri="{FF2B5EF4-FFF2-40B4-BE49-F238E27FC236}">
                    <a16:creationId xmlns:a16="http://schemas.microsoft.com/office/drawing/2014/main" id="{27413C06-A559-4CAB-34DB-A86825E48FC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79500" y="2825428"/>
                <a:ext cx="365760" cy="365760"/>
              </a:xfrm>
              <a:prstGeom prst="rect">
                <a:avLst/>
              </a:prstGeom>
            </p:spPr>
          </p:pic>
        </p:grpSp>
        <p:cxnSp>
          <p:nvCxnSpPr>
            <p:cNvPr id="61" name="Straight Connector 60">
              <a:extLst>
                <a:ext uri="{FF2B5EF4-FFF2-40B4-BE49-F238E27FC236}">
                  <a16:creationId xmlns:a16="http://schemas.microsoft.com/office/drawing/2014/main" id="{5099B5E4-FF10-6237-4621-3B4D4358D0E8}"/>
                </a:ext>
              </a:extLst>
            </p:cNvPr>
            <p:cNvCxnSpPr>
              <a:cxnSpLocks/>
            </p:cNvCxnSpPr>
            <p:nvPr/>
          </p:nvCxnSpPr>
          <p:spPr>
            <a:xfrm>
              <a:off x="1358894" y="2947463"/>
              <a:ext cx="548640" cy="0"/>
            </a:xfrm>
            <a:prstGeom prst="line">
              <a:avLst/>
            </a:prstGeom>
            <a:ln w="19050"/>
          </p:spPr>
          <p:style>
            <a:lnRef idx="1">
              <a:schemeClr val="accent1"/>
            </a:lnRef>
            <a:fillRef idx="0">
              <a:schemeClr val="accent1"/>
            </a:fillRef>
            <a:effectRef idx="0">
              <a:schemeClr val="accent1"/>
            </a:effectRef>
            <a:fontRef idx="minor">
              <a:schemeClr val="tx1"/>
            </a:fontRef>
          </p:style>
        </p:cxnSp>
      </p:grpSp>
      <p:sp>
        <p:nvSpPr>
          <p:cNvPr id="64" name="Rectangle 63">
            <a:extLst>
              <a:ext uri="{FF2B5EF4-FFF2-40B4-BE49-F238E27FC236}">
                <a16:creationId xmlns:a16="http://schemas.microsoft.com/office/drawing/2014/main" id="{054B0340-58F9-B953-D541-2204F923D791}"/>
              </a:ext>
            </a:extLst>
          </p:cNvPr>
          <p:cNvSpPr/>
          <p:nvPr/>
        </p:nvSpPr>
        <p:spPr>
          <a:xfrm>
            <a:off x="4900908" y="2707755"/>
            <a:ext cx="2194603" cy="48418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Calibri" panose="020F0502020204030204" pitchFamily="34" charset="0"/>
                <a:ea typeface="Calibri" panose="020F0502020204030204" pitchFamily="34" charset="0"/>
                <a:cs typeface="Calibri" panose="020F0502020204030204" pitchFamily="34" charset="0"/>
              </a:rPr>
              <a:t>Outsourced core services</a:t>
            </a:r>
          </a:p>
        </p:txBody>
      </p:sp>
      <p:sp>
        <p:nvSpPr>
          <p:cNvPr id="65" name="Rectangle 64">
            <a:extLst>
              <a:ext uri="{FF2B5EF4-FFF2-40B4-BE49-F238E27FC236}">
                <a16:creationId xmlns:a16="http://schemas.microsoft.com/office/drawing/2014/main" id="{027D6A5D-F553-64A1-860F-F9360A50F983}"/>
              </a:ext>
            </a:extLst>
          </p:cNvPr>
          <p:cNvSpPr/>
          <p:nvPr/>
        </p:nvSpPr>
        <p:spPr>
          <a:xfrm>
            <a:off x="9415367" y="2707755"/>
            <a:ext cx="2194603" cy="48418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Calibri" panose="020F0502020204030204" pitchFamily="34" charset="0"/>
                <a:ea typeface="Calibri" panose="020F0502020204030204" pitchFamily="34" charset="0"/>
                <a:cs typeface="Calibri" panose="020F0502020204030204" pitchFamily="34" charset="0"/>
              </a:rPr>
              <a:t>High-Cost Content Licenses</a:t>
            </a:r>
          </a:p>
        </p:txBody>
      </p:sp>
      <p:sp>
        <p:nvSpPr>
          <p:cNvPr id="66" name="Rectangle 65">
            <a:extLst>
              <a:ext uri="{FF2B5EF4-FFF2-40B4-BE49-F238E27FC236}">
                <a16:creationId xmlns:a16="http://schemas.microsoft.com/office/drawing/2014/main" id="{26A6476D-FB42-7E64-3A33-AC9705230DDA}"/>
              </a:ext>
            </a:extLst>
          </p:cNvPr>
          <p:cNvSpPr/>
          <p:nvPr/>
        </p:nvSpPr>
        <p:spPr>
          <a:xfrm>
            <a:off x="993118" y="3691345"/>
            <a:ext cx="2280434" cy="227869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285750" indent="-285750">
              <a:spcBef>
                <a:spcPts val="600"/>
              </a:spcBef>
              <a:buFont typeface="Arial" panose="020B0604020202020204" pitchFamily="34" charset="0"/>
              <a:buChar char="•"/>
            </a:pPr>
            <a:r>
              <a:rPr lang="en-US" sz="1400" dirty="0">
                <a:solidFill>
                  <a:schemeClr val="tx1"/>
                </a:solidFill>
                <a:latin typeface="Calibri" panose="020F0502020204030204" pitchFamily="34" charset="0"/>
                <a:ea typeface="Calibri" panose="020F0502020204030204" pitchFamily="34" charset="0"/>
                <a:cs typeface="Calibri" panose="020F0502020204030204" pitchFamily="34" charset="0"/>
              </a:rPr>
              <a:t>Inefficient &amp; higher-cost vendors vs. at-scale corporate vendors</a:t>
            </a:r>
          </a:p>
          <a:p>
            <a:pPr marL="285750" indent="-285750">
              <a:spcBef>
                <a:spcPts val="600"/>
              </a:spcBef>
              <a:buFont typeface="Arial" panose="020B0604020202020204" pitchFamily="34" charset="0"/>
              <a:buChar char="•"/>
            </a:pPr>
            <a:r>
              <a:rPr lang="en-US" sz="1400" dirty="0">
                <a:solidFill>
                  <a:schemeClr val="tx1"/>
                </a:solidFill>
                <a:latin typeface="Calibri" panose="020F0502020204030204" pitchFamily="34" charset="0"/>
                <a:ea typeface="Calibri" panose="020F0502020204030204" pitchFamily="34" charset="0"/>
                <a:cs typeface="Calibri" panose="020F0502020204030204" pitchFamily="34" charset="0"/>
              </a:rPr>
              <a:t>Higher likelihood of illegitimate vendors and favoritism</a:t>
            </a:r>
          </a:p>
          <a:p>
            <a:pPr marL="285750" indent="-285750">
              <a:spcBef>
                <a:spcPts val="600"/>
              </a:spcBef>
              <a:buFont typeface="Arial" panose="020B0604020202020204" pitchFamily="34" charset="0"/>
              <a:buChar char="•"/>
            </a:pPr>
            <a:r>
              <a:rPr lang="en-US" sz="1400" dirty="0">
                <a:solidFill>
                  <a:schemeClr val="tx1"/>
                </a:solidFill>
                <a:latin typeface="Calibri" panose="020F0502020204030204" pitchFamily="34" charset="0"/>
                <a:ea typeface="Calibri" panose="020F0502020204030204" pitchFamily="34" charset="0"/>
                <a:cs typeface="Calibri" panose="020F0502020204030204" pitchFamily="34" charset="0"/>
              </a:rPr>
              <a:t>Less tax efficient structures leads to higher bids </a:t>
            </a:r>
          </a:p>
        </p:txBody>
      </p:sp>
      <p:sp>
        <p:nvSpPr>
          <p:cNvPr id="67" name="Rectangle 66">
            <a:extLst>
              <a:ext uri="{FF2B5EF4-FFF2-40B4-BE49-F238E27FC236}">
                <a16:creationId xmlns:a16="http://schemas.microsoft.com/office/drawing/2014/main" id="{418841CF-85E5-9A29-B879-33F024CB4BA1}"/>
              </a:ext>
            </a:extLst>
          </p:cNvPr>
          <p:cNvSpPr/>
          <p:nvPr/>
        </p:nvSpPr>
        <p:spPr>
          <a:xfrm>
            <a:off x="4751782" y="3602608"/>
            <a:ext cx="2592880" cy="227869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285750" indent="-285750">
              <a:spcBef>
                <a:spcPts val="600"/>
              </a:spcBef>
              <a:buFont typeface="Arial" panose="020B0604020202020204" pitchFamily="34" charset="0"/>
              <a:buChar char="•"/>
            </a:pPr>
            <a:r>
              <a:rPr lang="en-US" sz="1400" dirty="0">
                <a:solidFill>
                  <a:schemeClr val="tx1"/>
                </a:solidFill>
                <a:latin typeface="Calibri" panose="020F0502020204030204" pitchFamily="34" charset="0"/>
                <a:ea typeface="Calibri" panose="020F0502020204030204" pitchFamily="34" charset="0"/>
                <a:cs typeface="Calibri" panose="020F0502020204030204" pitchFamily="34" charset="0"/>
              </a:rPr>
              <a:t>Outsourcing HR, project management, administrative support</a:t>
            </a:r>
          </a:p>
          <a:p>
            <a:pPr marL="285750" indent="-285750">
              <a:spcBef>
                <a:spcPts val="600"/>
              </a:spcBef>
              <a:buFont typeface="Arial" panose="020B0604020202020204" pitchFamily="34" charset="0"/>
              <a:buChar char="•"/>
            </a:pPr>
            <a:r>
              <a:rPr lang="en-US" sz="1400" dirty="0">
                <a:solidFill>
                  <a:schemeClr val="tx1"/>
                </a:solidFill>
                <a:latin typeface="Calibri" panose="020F0502020204030204" pitchFamily="34" charset="0"/>
                <a:ea typeface="Calibri" panose="020F0502020204030204" pitchFamily="34" charset="0"/>
                <a:cs typeface="Calibri" panose="020F0502020204030204" pitchFamily="34" charset="0"/>
              </a:rPr>
              <a:t>Inefficient to have in-house capabilities but delegate to external vendors</a:t>
            </a:r>
          </a:p>
          <a:p>
            <a:pPr marL="285750" indent="-285750">
              <a:spcBef>
                <a:spcPts val="600"/>
              </a:spcBef>
              <a:buFont typeface="Arial" panose="020B0604020202020204" pitchFamily="34" charset="0"/>
              <a:buChar char="•"/>
            </a:pPr>
            <a:r>
              <a:rPr lang="en-US" sz="1400" dirty="0">
                <a:solidFill>
                  <a:schemeClr val="tx1"/>
                </a:solidFill>
                <a:latin typeface="Calibri" panose="020F0502020204030204" pitchFamily="34" charset="0"/>
                <a:ea typeface="Calibri" panose="020F0502020204030204" pitchFamily="34" charset="0"/>
                <a:cs typeface="Calibri" panose="020F0502020204030204" pitchFamily="34" charset="0"/>
              </a:rPr>
              <a:t>Loss of oversight, less strategic control over quality</a:t>
            </a:r>
          </a:p>
        </p:txBody>
      </p:sp>
      <p:sp>
        <p:nvSpPr>
          <p:cNvPr id="68" name="Rectangle 67">
            <a:extLst>
              <a:ext uri="{FF2B5EF4-FFF2-40B4-BE49-F238E27FC236}">
                <a16:creationId xmlns:a16="http://schemas.microsoft.com/office/drawing/2014/main" id="{F491440E-913A-C11A-74ED-07C7969B6185}"/>
              </a:ext>
            </a:extLst>
          </p:cNvPr>
          <p:cNvSpPr/>
          <p:nvPr/>
        </p:nvSpPr>
        <p:spPr>
          <a:xfrm>
            <a:off x="9466167" y="3602608"/>
            <a:ext cx="2194603" cy="227869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285750" indent="-285750">
              <a:spcBef>
                <a:spcPts val="600"/>
              </a:spcBef>
              <a:buFont typeface="Arial" panose="020B0604020202020204" pitchFamily="34" charset="0"/>
              <a:buChar char="•"/>
            </a:pPr>
            <a:r>
              <a:rPr lang="en-US" sz="1400" dirty="0">
                <a:solidFill>
                  <a:schemeClr val="tx1"/>
                </a:solidFill>
                <a:latin typeface="Calibri" panose="020F0502020204030204" pitchFamily="34" charset="0"/>
                <a:ea typeface="Calibri" panose="020F0502020204030204" pitchFamily="34" charset="0"/>
                <a:cs typeface="Calibri" panose="020F0502020204030204" pitchFamily="34" charset="0"/>
              </a:rPr>
              <a:t>Cheaper and larger content libraries available from other vendors</a:t>
            </a:r>
          </a:p>
          <a:p>
            <a:pPr marL="285750" indent="-285750">
              <a:spcBef>
                <a:spcPts val="600"/>
              </a:spcBef>
              <a:buFont typeface="Arial" panose="020B0604020202020204" pitchFamily="34" charset="0"/>
              <a:buChar char="•"/>
            </a:pPr>
            <a:r>
              <a:rPr lang="en-US" sz="1400" dirty="0">
                <a:solidFill>
                  <a:schemeClr val="tx1"/>
                </a:solidFill>
                <a:latin typeface="Calibri" panose="020F0502020204030204" pitchFamily="34" charset="0"/>
                <a:ea typeface="Calibri" panose="020F0502020204030204" pitchFamily="34" charset="0"/>
                <a:cs typeface="Calibri" panose="020F0502020204030204" pitchFamily="34" charset="0"/>
              </a:rPr>
              <a:t>Content licenses are used once in short training period but billed throughout the year</a:t>
            </a:r>
          </a:p>
        </p:txBody>
      </p:sp>
      <p:graphicFrame>
        <p:nvGraphicFramePr>
          <p:cNvPr id="69" name="Table 68">
            <a:extLst>
              <a:ext uri="{FF2B5EF4-FFF2-40B4-BE49-F238E27FC236}">
                <a16:creationId xmlns:a16="http://schemas.microsoft.com/office/drawing/2014/main" id="{3CAFF45E-09DE-3EB9-4464-9A7FC43DD6F4}"/>
              </a:ext>
            </a:extLst>
          </p:cNvPr>
          <p:cNvGraphicFramePr>
            <a:graphicFrameLocks noGrp="1"/>
          </p:cNvGraphicFramePr>
          <p:nvPr>
            <p:extLst>
              <p:ext uri="{D42A27DB-BD31-4B8C-83A1-F6EECF244321}">
                <p14:modId xmlns:p14="http://schemas.microsoft.com/office/powerpoint/2010/main" val="314020432"/>
              </p:ext>
            </p:extLst>
          </p:nvPr>
        </p:nvGraphicFramePr>
        <p:xfrm>
          <a:off x="-9865" y="6128971"/>
          <a:ext cx="12192000" cy="37084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156702516"/>
                    </a:ext>
                  </a:extLst>
                </a:gridCol>
                <a:gridCol w="4064000">
                  <a:extLst>
                    <a:ext uri="{9D8B030D-6E8A-4147-A177-3AD203B41FA5}">
                      <a16:colId xmlns:a16="http://schemas.microsoft.com/office/drawing/2014/main" val="432643547"/>
                    </a:ext>
                  </a:extLst>
                </a:gridCol>
                <a:gridCol w="4064000">
                  <a:extLst>
                    <a:ext uri="{9D8B030D-6E8A-4147-A177-3AD203B41FA5}">
                      <a16:colId xmlns:a16="http://schemas.microsoft.com/office/drawing/2014/main" val="4162407852"/>
                    </a:ext>
                  </a:extLst>
                </a:gridCol>
              </a:tblGrid>
              <a:tr h="370840">
                <a:tc>
                  <a:txBody>
                    <a:bodyPr/>
                    <a:lstStyle/>
                    <a:p>
                      <a:pPr algn="ctr"/>
                      <a:r>
                        <a:rPr lang="en-US" sz="1400" dirty="0">
                          <a:solidFill>
                            <a:schemeClr val="tx1"/>
                          </a:solidFill>
                          <a:latin typeface="Calibri" panose="020F0502020204030204" pitchFamily="34" charset="0"/>
                          <a:ea typeface="Calibri" panose="020F0502020204030204" pitchFamily="34" charset="0"/>
                          <a:cs typeface="Calibri" panose="020F0502020204030204" pitchFamily="34" charset="0"/>
                        </a:rPr>
                        <a:t>6 Contracts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pitchFamily="34" charset="0"/>
                          <a:ea typeface="Calibri" panose="020F0502020204030204" pitchFamily="34" charset="0"/>
                          <a:cs typeface="Calibri" panose="020F0502020204030204" pitchFamily="34" charset="0"/>
                        </a:rPr>
                        <a:t>7 Contracts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Calibri" panose="020F0502020204030204" pitchFamily="34" charset="0"/>
                          <a:ea typeface="Calibri" panose="020F0502020204030204" pitchFamily="34" charset="0"/>
                          <a:cs typeface="Calibri" panose="020F0502020204030204" pitchFamily="34" charset="0"/>
                        </a:rPr>
                        <a:t>                      1 Contracts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1906911214"/>
                  </a:ext>
                </a:extLst>
              </a:tr>
            </a:tbl>
          </a:graphicData>
        </a:graphic>
      </p:graphicFrame>
      <p:pic>
        <p:nvPicPr>
          <p:cNvPr id="9" name="Graphic 8" descr="Money with solid fill">
            <a:extLst>
              <a:ext uri="{FF2B5EF4-FFF2-40B4-BE49-F238E27FC236}">
                <a16:creationId xmlns:a16="http://schemas.microsoft.com/office/drawing/2014/main" id="{A36BB121-01A8-0436-BB0F-4D6CA51E93A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620520" y="1580095"/>
            <a:ext cx="914400" cy="914400"/>
          </a:xfrm>
          <a:prstGeom prst="rect">
            <a:avLst/>
          </a:prstGeom>
        </p:spPr>
      </p:pic>
      <p:pic>
        <p:nvPicPr>
          <p:cNvPr id="12" name="Graphic 11" descr="User with solid fill">
            <a:extLst>
              <a:ext uri="{FF2B5EF4-FFF2-40B4-BE49-F238E27FC236}">
                <a16:creationId xmlns:a16="http://schemas.microsoft.com/office/drawing/2014/main" id="{7FFAC09A-D5BE-0599-12EA-D8C47719CC9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554101" y="1556483"/>
            <a:ext cx="914400" cy="914400"/>
          </a:xfrm>
          <a:prstGeom prst="rect">
            <a:avLst/>
          </a:prstGeom>
        </p:spPr>
      </p:pic>
      <p:pic>
        <p:nvPicPr>
          <p:cNvPr id="16" name="Graphic 15" descr="Upward trend with solid fill">
            <a:extLst>
              <a:ext uri="{FF2B5EF4-FFF2-40B4-BE49-F238E27FC236}">
                <a16:creationId xmlns:a16="http://schemas.microsoft.com/office/drawing/2014/main" id="{616358AC-2D1D-4935-7078-BFFF3A3F4C5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055468" y="1534160"/>
            <a:ext cx="914400" cy="914400"/>
          </a:xfrm>
          <a:prstGeom prst="rect">
            <a:avLst/>
          </a:prstGeom>
        </p:spPr>
      </p:pic>
    </p:spTree>
    <p:extLst>
      <p:ext uri="{BB962C8B-B14F-4D97-AF65-F5344CB8AC3E}">
        <p14:creationId xmlns:p14="http://schemas.microsoft.com/office/powerpoint/2010/main" val="40647487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164AEB5E-849B-1058-21AC-F77F305AC58D}"/>
              </a:ext>
            </a:extLst>
          </p:cNvPr>
          <p:cNvGraphicFramePr>
            <a:graphicFrameLocks noGrp="1"/>
          </p:cNvGraphicFramePr>
          <p:nvPr>
            <p:extLst>
              <p:ext uri="{D42A27DB-BD31-4B8C-83A1-F6EECF244321}">
                <p14:modId xmlns:p14="http://schemas.microsoft.com/office/powerpoint/2010/main" val="1950560648"/>
              </p:ext>
            </p:extLst>
          </p:nvPr>
        </p:nvGraphicFramePr>
        <p:xfrm>
          <a:off x="365760" y="1685923"/>
          <a:ext cx="11283315" cy="4370072"/>
        </p:xfrm>
        <a:graphic>
          <a:graphicData uri="http://schemas.openxmlformats.org/drawingml/2006/table">
            <a:tbl>
              <a:tblPr firstRow="1" bandRow="1">
                <a:tableStyleId>{5C22544A-7EE6-4342-B048-85BDC9FD1C3A}</a:tableStyleId>
              </a:tblPr>
              <a:tblGrid>
                <a:gridCol w="2207947">
                  <a:extLst>
                    <a:ext uri="{9D8B030D-6E8A-4147-A177-3AD203B41FA5}">
                      <a16:colId xmlns:a16="http://schemas.microsoft.com/office/drawing/2014/main" val="3483512356"/>
                    </a:ext>
                  </a:extLst>
                </a:gridCol>
                <a:gridCol w="2761112">
                  <a:extLst>
                    <a:ext uri="{9D8B030D-6E8A-4147-A177-3AD203B41FA5}">
                      <a16:colId xmlns:a16="http://schemas.microsoft.com/office/drawing/2014/main" val="3428203892"/>
                    </a:ext>
                  </a:extLst>
                </a:gridCol>
                <a:gridCol w="2363524">
                  <a:extLst>
                    <a:ext uri="{9D8B030D-6E8A-4147-A177-3AD203B41FA5}">
                      <a16:colId xmlns:a16="http://schemas.microsoft.com/office/drawing/2014/main" val="3827227161"/>
                    </a:ext>
                  </a:extLst>
                </a:gridCol>
                <a:gridCol w="1975366">
                  <a:extLst>
                    <a:ext uri="{9D8B030D-6E8A-4147-A177-3AD203B41FA5}">
                      <a16:colId xmlns:a16="http://schemas.microsoft.com/office/drawing/2014/main" val="2776363831"/>
                    </a:ext>
                  </a:extLst>
                </a:gridCol>
                <a:gridCol w="1975366">
                  <a:extLst>
                    <a:ext uri="{9D8B030D-6E8A-4147-A177-3AD203B41FA5}">
                      <a16:colId xmlns:a16="http://schemas.microsoft.com/office/drawing/2014/main" val="3201321599"/>
                    </a:ext>
                  </a:extLst>
                </a:gridCol>
              </a:tblGrid>
              <a:tr h="343777">
                <a:tc>
                  <a:txBody>
                    <a:bodyPr/>
                    <a:lstStyle/>
                    <a:p>
                      <a:r>
                        <a:rPr lang="en-US" sz="1400" dirty="0">
                          <a:solidFill>
                            <a:schemeClr val="tx1"/>
                          </a:solidFill>
                          <a:latin typeface="Calibri" panose="020F0502020204030204" pitchFamily="34" charset="0"/>
                          <a:ea typeface="Calibri" panose="020F0502020204030204" pitchFamily="34" charset="0"/>
                          <a:cs typeface="Calibri" panose="020F0502020204030204" pitchFamily="34" charset="0"/>
                        </a:rPr>
                        <a:t>Vendor</a:t>
                      </a:r>
                    </a:p>
                  </a:txBody>
                  <a:tcPr anchor="ctr">
                    <a:lnB w="12700" cap="flat" cmpd="sng" algn="ctr">
                      <a:solidFill>
                        <a:schemeClr val="tx1"/>
                      </a:solidFill>
                      <a:prstDash val="solid"/>
                      <a:round/>
                      <a:headEnd type="none" w="med" len="med"/>
                      <a:tailEnd type="none" w="med" len="med"/>
                    </a:lnB>
                    <a:noFill/>
                  </a:tcPr>
                </a:tc>
                <a:tc>
                  <a:txBody>
                    <a:bodyPr/>
                    <a:lstStyle/>
                    <a:p>
                      <a:pPr algn="ctr"/>
                      <a:r>
                        <a:rPr lang="en-US" sz="1400" b="1" dirty="0">
                          <a:solidFill>
                            <a:schemeClr val="tx1"/>
                          </a:solidFill>
                          <a:latin typeface="Calibri" panose="020F0502020204030204" pitchFamily="34" charset="0"/>
                          <a:ea typeface="Calibri" panose="020F0502020204030204" pitchFamily="34" charset="0"/>
                          <a:cs typeface="Calibri" panose="020F0502020204030204" pitchFamily="34" charset="0"/>
                        </a:rPr>
                        <a:t>Contracts to Individuals</a:t>
                      </a:r>
                    </a:p>
                  </a:txBody>
                  <a:tcPr anchor="ctr">
                    <a:lnB w="12700" cap="flat" cmpd="sng" algn="ctr">
                      <a:solidFill>
                        <a:schemeClr val="tx1"/>
                      </a:solidFill>
                      <a:prstDash val="solid"/>
                      <a:round/>
                      <a:headEnd type="none" w="med" len="med"/>
                      <a:tailEnd type="none" w="med" len="med"/>
                    </a:lnB>
                    <a:noFill/>
                  </a:tcPr>
                </a:tc>
                <a:tc>
                  <a:txBody>
                    <a:bodyPr/>
                    <a:lstStyle/>
                    <a:p>
                      <a:pPr algn="ctr"/>
                      <a:r>
                        <a:rPr lang="en-US" sz="1400" b="1" dirty="0">
                          <a:solidFill>
                            <a:schemeClr val="tx1"/>
                          </a:solidFill>
                          <a:latin typeface="Calibri" panose="020F0502020204030204" pitchFamily="34" charset="0"/>
                          <a:ea typeface="Calibri" panose="020F0502020204030204" pitchFamily="34" charset="0"/>
                          <a:cs typeface="Calibri" panose="020F0502020204030204" pitchFamily="34" charset="0"/>
                        </a:rPr>
                        <a:t>Outsourced core services</a:t>
                      </a:r>
                    </a:p>
                  </a:txBody>
                  <a:tcPr anchor="ctr">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High Cost License</a:t>
                      </a:r>
                    </a:p>
                  </a:txBody>
                  <a:tcPr anchor="ctr">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Value of contracts</a:t>
                      </a:r>
                    </a:p>
                  </a:txBody>
                  <a:tcPr anchor="ct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50037592"/>
                  </a:ext>
                </a:extLst>
              </a:tr>
              <a:tr h="80525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schemeClr val="tx1"/>
                          </a:solidFill>
                          <a:latin typeface="Calibri" panose="020F0502020204030204" pitchFamily="34" charset="0"/>
                          <a:ea typeface="Calibri" panose="020F0502020204030204" pitchFamily="34" charset="0"/>
                          <a:cs typeface="Calibri" panose="020F0502020204030204" pitchFamily="34" charset="0"/>
                        </a:rPr>
                        <a:t>Hite Consulting</a:t>
                      </a:r>
                    </a:p>
                  </a:txBody>
                  <a:tcPr anchor="ctr">
                    <a:lnT w="12700" cap="flat" cmpd="sng" algn="ctr">
                      <a:solidFill>
                        <a:schemeClr val="tx1"/>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lang="en-US" sz="1400" dirty="0">
                          <a:solidFill>
                            <a:schemeClr val="tx1"/>
                          </a:solidFill>
                          <a:latin typeface="Calibri" panose="020F0502020204030204" pitchFamily="34" charset="0"/>
                          <a:ea typeface="Calibri" panose="020F0502020204030204" pitchFamily="34" charset="0"/>
                          <a:cs typeface="Calibri" panose="020F0502020204030204" pitchFamily="34" charset="0"/>
                        </a:rPr>
                        <a:t>✓</a:t>
                      </a:r>
                    </a:p>
                  </a:txBody>
                  <a:tcPr anchor="ctr">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solidFill>
                            <a:schemeClr val="tx1"/>
                          </a:solidFill>
                          <a:latin typeface="Calibri" panose="020F0502020204030204" pitchFamily="34" charset="0"/>
                          <a:ea typeface="Calibri" panose="020F0502020204030204" pitchFamily="34" charset="0"/>
                          <a:cs typeface="Calibri" panose="020F0502020204030204" pitchFamily="34" charset="0"/>
                        </a:rPr>
                        <a:t>✓</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endParaRPr lang="en-US" sz="140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anchor="ctr">
                    <a:lnL w="12700" cap="flat" cmpd="sng" algn="ctr">
                      <a:solidFill>
                        <a:schemeClr val="bg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$2.3m</a:t>
                      </a:r>
                    </a:p>
                  </a:txBody>
                  <a:tcPr anchor="ctr">
                    <a:lnT w="12700" cap="flat" cmpd="sng" algn="ctr">
                      <a:solidFill>
                        <a:schemeClr val="tx1"/>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42239727"/>
                  </a:ext>
                </a:extLst>
              </a:tr>
              <a:tr h="80525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schemeClr val="tx1"/>
                          </a:solidFill>
                          <a:latin typeface="Calibri" panose="020F0502020204030204" pitchFamily="34" charset="0"/>
                          <a:ea typeface="Calibri" panose="020F0502020204030204" pitchFamily="34" charset="0"/>
                          <a:cs typeface="Calibri" panose="020F0502020204030204" pitchFamily="34" charset="0"/>
                        </a:rPr>
                        <a:t>Oneida Engineering Solutions, LLC</a:t>
                      </a:r>
                    </a:p>
                  </a:txBody>
                  <a:tcPr anchor="ct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endParaRPr lang="en-US" sz="140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anchor="ct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endParaRPr>
                    </a:p>
                  </a:txBody>
                  <a:tcPr anchor="ct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$7.8m</a:t>
                      </a:r>
                    </a:p>
                  </a:txBody>
                  <a:tcPr anchor="ct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2838950491"/>
                  </a:ext>
                </a:extLst>
              </a:tr>
              <a:tr h="80525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schemeClr val="tx1"/>
                          </a:solidFill>
                          <a:latin typeface="Calibri" panose="020F0502020204030204" pitchFamily="34" charset="0"/>
                          <a:ea typeface="Calibri" panose="020F0502020204030204" pitchFamily="34" charset="0"/>
                          <a:cs typeface="Calibri" panose="020F0502020204030204" pitchFamily="34" charset="0"/>
                        </a:rPr>
                        <a:t>Freedom International, Inc</a:t>
                      </a:r>
                    </a:p>
                  </a:txBody>
                  <a:tcPr anchor="ct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a:t>
                      </a:r>
                    </a:p>
                  </a:txBody>
                  <a:tcPr anchor="ct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endParaRPr>
                    </a:p>
                  </a:txBody>
                  <a:tcPr anchor="ct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$.6m</a:t>
                      </a:r>
                    </a:p>
                  </a:txBody>
                  <a:tcPr anchor="ct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675471841"/>
                  </a:ext>
                </a:extLst>
              </a:tr>
              <a:tr h="80525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latin typeface="Calibri" panose="020F0502020204030204" pitchFamily="34" charset="0"/>
                          <a:ea typeface="Calibri" panose="020F0502020204030204" pitchFamily="34" charset="0"/>
                          <a:cs typeface="Calibri" panose="020F0502020204030204" pitchFamily="34" charset="0"/>
                        </a:rPr>
                        <a:t>Diane Skipworth &amp; Rose Marie Smith</a:t>
                      </a:r>
                    </a:p>
                  </a:txBody>
                  <a:tcPr anchor="ct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a:t>
                      </a:r>
                    </a:p>
                  </a:txBody>
                  <a:tcPr anchor="ct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endParaRPr lang="en-US" sz="140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anchor="ct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$.9m</a:t>
                      </a:r>
                    </a:p>
                  </a:txBody>
                  <a:tcPr anchor="ct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186665437"/>
                  </a:ext>
                </a:extLst>
              </a:tr>
              <a:tr h="80525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latin typeface="Calibri" panose="020F0502020204030204" pitchFamily="34" charset="0"/>
                          <a:ea typeface="Calibri" panose="020F0502020204030204" pitchFamily="34" charset="0"/>
                          <a:cs typeface="Calibri" panose="020F0502020204030204" pitchFamily="34" charset="0"/>
                        </a:rPr>
                        <a:t>Franklin Covey Sales, Inc.</a:t>
                      </a:r>
                    </a:p>
                  </a:txBody>
                  <a:tcPr anchor="ctr">
                    <a:lnT w="12700" cap="flat" cmpd="sng" algn="ctr">
                      <a:solidFill>
                        <a:schemeClr val="bg1">
                          <a:lumMod val="85000"/>
                        </a:schemeClr>
                      </a:solidFill>
                      <a:prstDash val="solid"/>
                      <a:round/>
                      <a:headEnd type="none" w="med" len="med"/>
                      <a:tailEnd type="none" w="med" len="med"/>
                    </a:lnT>
                    <a:noFill/>
                  </a:tcPr>
                </a:tc>
                <a:tc>
                  <a:txBody>
                    <a:bodyPr/>
                    <a:lstStyle/>
                    <a:p>
                      <a:pPr algn="ctr"/>
                      <a:endParaRPr lang="en-US" sz="140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anchor="ct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a:t>
                      </a:r>
                    </a:p>
                  </a:txBody>
                  <a:tcPr anchor="ct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solidFill>
                      <a:schemeClr val="accent1">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$1.5m</a:t>
                      </a:r>
                    </a:p>
                  </a:txBody>
                  <a:tcPr anchor="ctr">
                    <a:lnT w="12700" cap="flat" cmpd="sng" algn="ctr">
                      <a:solidFill>
                        <a:schemeClr val="bg1">
                          <a:lumMod val="85000"/>
                        </a:schemeClr>
                      </a:solidFill>
                      <a:prstDash val="solid"/>
                      <a:round/>
                      <a:headEnd type="none" w="med" len="med"/>
                      <a:tailEnd type="none" w="med" len="med"/>
                    </a:lnT>
                    <a:noFill/>
                  </a:tcPr>
                </a:tc>
                <a:extLst>
                  <a:ext uri="{0D108BD9-81ED-4DB2-BD59-A6C34878D82A}">
                    <a16:rowId xmlns:a16="http://schemas.microsoft.com/office/drawing/2014/main" val="1540991236"/>
                  </a:ext>
                </a:extLst>
              </a:tr>
            </a:tbl>
          </a:graphicData>
        </a:graphic>
      </p:graphicFrame>
      <p:sp>
        <p:nvSpPr>
          <p:cNvPr id="8" name="Title 1">
            <a:extLst>
              <a:ext uri="{FF2B5EF4-FFF2-40B4-BE49-F238E27FC236}">
                <a16:creationId xmlns:a16="http://schemas.microsoft.com/office/drawing/2014/main" id="{812431EE-965C-7F03-660F-8086DDEB5318}"/>
              </a:ext>
            </a:extLst>
          </p:cNvPr>
          <p:cNvSpPr>
            <a:spLocks noGrp="1"/>
          </p:cNvSpPr>
          <p:nvPr>
            <p:ph type="ctrTitle"/>
          </p:nvPr>
        </p:nvSpPr>
        <p:spPr>
          <a:xfrm>
            <a:off x="618008" y="448602"/>
            <a:ext cx="11221567" cy="603301"/>
          </a:xfrm>
        </p:spPr>
        <p:txBody>
          <a:bodyPr anchor="ctr">
            <a:normAutofit fontScale="90000"/>
          </a:bodyPr>
          <a:lstStyle/>
          <a:p>
            <a:r>
              <a:rPr lang="en-US" sz="3200" dirty="0">
                <a:latin typeface="Calibri" panose="020F0502020204030204" pitchFamily="34" charset="0"/>
                <a:ea typeface="Calibri" panose="020F0502020204030204" pitchFamily="34" charset="0"/>
                <a:cs typeface="Calibri" panose="020F0502020204030204" pitchFamily="34" charset="0"/>
              </a:rPr>
              <a:t>The 8 contracts were split between 5 vendors, with opportunities across the key archetypes</a:t>
            </a:r>
          </a:p>
        </p:txBody>
      </p:sp>
    </p:spTree>
    <p:extLst>
      <p:ext uri="{BB962C8B-B14F-4D97-AF65-F5344CB8AC3E}">
        <p14:creationId xmlns:p14="http://schemas.microsoft.com/office/powerpoint/2010/main" val="17136219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D13FEF-6336-ABC3-B845-B7337ADF206B}"/>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1B047FA4-46A9-3DFC-4BBA-FAAABF75B392}"/>
              </a:ext>
            </a:extLst>
          </p:cNvPr>
          <p:cNvSpPr/>
          <p:nvPr/>
        </p:nvSpPr>
        <p:spPr>
          <a:xfrm>
            <a:off x="0" y="1171575"/>
            <a:ext cx="12192000" cy="542925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9C26E910-DAAA-3A68-1CAA-2CE82D910409}"/>
              </a:ext>
            </a:extLst>
          </p:cNvPr>
          <p:cNvSpPr/>
          <p:nvPr/>
        </p:nvSpPr>
        <p:spPr>
          <a:xfrm>
            <a:off x="241259" y="1375775"/>
            <a:ext cx="4702216" cy="26914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endParaRPr lang="en-US" sz="1200" dirty="0">
              <a:solidFill>
                <a:schemeClr val="tx1"/>
              </a:solidFill>
            </a:endParaRPr>
          </a:p>
        </p:txBody>
      </p:sp>
      <p:sp>
        <p:nvSpPr>
          <p:cNvPr id="8" name="Title 1">
            <a:extLst>
              <a:ext uri="{FF2B5EF4-FFF2-40B4-BE49-F238E27FC236}">
                <a16:creationId xmlns:a16="http://schemas.microsoft.com/office/drawing/2014/main" id="{051B1514-C857-FB26-8A34-3637335FD995}"/>
              </a:ext>
            </a:extLst>
          </p:cNvPr>
          <p:cNvSpPr>
            <a:spLocks noGrp="1"/>
          </p:cNvSpPr>
          <p:nvPr>
            <p:ph type="ctrTitle"/>
          </p:nvPr>
        </p:nvSpPr>
        <p:spPr>
          <a:xfrm>
            <a:off x="446559" y="463477"/>
            <a:ext cx="8440266" cy="603301"/>
          </a:xfrm>
        </p:spPr>
        <p:txBody>
          <a:bodyPr anchor="ctr">
            <a:normAutofit fontScale="90000"/>
          </a:bodyPr>
          <a:lstStyle/>
          <a:p>
            <a:r>
              <a:rPr lang="en-US" sz="3200" dirty="0">
                <a:latin typeface="Calibri" panose="020F0502020204030204" pitchFamily="34" charset="0"/>
                <a:ea typeface="Calibri" panose="020F0502020204030204" pitchFamily="34" charset="0"/>
                <a:cs typeface="Calibri" panose="020F0502020204030204" pitchFamily="34" charset="0"/>
              </a:rPr>
              <a:t>HITE Consulting: $2.3m opportunity across 3 contracts</a:t>
            </a:r>
          </a:p>
        </p:txBody>
      </p:sp>
      <p:sp>
        <p:nvSpPr>
          <p:cNvPr id="9" name="Rectangle 8">
            <a:extLst>
              <a:ext uri="{FF2B5EF4-FFF2-40B4-BE49-F238E27FC236}">
                <a16:creationId xmlns:a16="http://schemas.microsoft.com/office/drawing/2014/main" id="{50FB7127-7133-D8FD-7B38-A4A7A34AD1FB}"/>
              </a:ext>
            </a:extLst>
          </p:cNvPr>
          <p:cNvSpPr/>
          <p:nvPr/>
        </p:nvSpPr>
        <p:spPr>
          <a:xfrm>
            <a:off x="5073605" y="1375775"/>
            <a:ext cx="3813220" cy="501874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spcBef>
                <a:spcPts val="600"/>
              </a:spcBef>
            </a:pPr>
            <a:r>
              <a:rPr lang="en-US" sz="1400" b="1" dirty="0">
                <a:solidFill>
                  <a:schemeClr val="tx1"/>
                </a:solidFill>
                <a:latin typeface="Calibri" panose="020F0502020204030204" pitchFamily="34" charset="0"/>
                <a:ea typeface="Calibri" panose="020F0502020204030204" pitchFamily="34" charset="0"/>
                <a:cs typeface="Calibri" panose="020F0502020204030204" pitchFamily="34" charset="0"/>
              </a:rPr>
              <a:t>Rationale for Terminations:</a:t>
            </a:r>
          </a:p>
          <a:p>
            <a:pPr>
              <a:spcBef>
                <a:spcPts val="600"/>
              </a:spcBef>
            </a:pPr>
            <a:r>
              <a:rPr lang="en-US" sz="1400" i="1" dirty="0">
                <a:solidFill>
                  <a:schemeClr val="tx1"/>
                </a:solidFill>
                <a:latin typeface="Calibri" panose="020F0502020204030204" pitchFamily="34" charset="0"/>
                <a:ea typeface="Calibri" panose="020F0502020204030204" pitchFamily="34" charset="0"/>
                <a:cs typeface="Calibri" panose="020F0502020204030204" pitchFamily="34" charset="0"/>
              </a:rPr>
              <a:t>Vendor is a self-proclaimed DEIA expert with former civil service experience whose services are tied to non-profits and foreign governments. Contracts seem to be for services that could easily be in-sourced with existing staff at FEMA</a:t>
            </a:r>
            <a:endParaRPr lang="en-US" sz="1400" dirty="0">
              <a:solidFill>
                <a:schemeClr val="tx1"/>
              </a:solidFill>
              <a:latin typeface="Calibri" panose="020F0502020204030204" pitchFamily="34" charset="0"/>
              <a:ea typeface="Calibri" panose="020F0502020204030204" pitchFamily="34" charset="0"/>
              <a:cs typeface="Calibri" panose="020F0502020204030204" pitchFamily="34" charset="0"/>
            </a:endParaRPr>
          </a:p>
          <a:p>
            <a:pPr>
              <a:spcBef>
                <a:spcPts val="600"/>
              </a:spcBef>
            </a:pPr>
            <a:r>
              <a:rPr lang="en-US" sz="1400" u="sng" dirty="0">
                <a:solidFill>
                  <a:schemeClr val="tx1"/>
                </a:solidFill>
                <a:latin typeface="Calibri" panose="020F0502020204030204" pitchFamily="34" charset="0"/>
                <a:ea typeface="Calibri" panose="020F0502020204030204" pitchFamily="34" charset="0"/>
                <a:cs typeface="Calibri" panose="020F0502020204030204" pitchFamily="34" charset="0"/>
              </a:rPr>
              <a:t>Vendor &amp; contracts flagged in analysis due to:</a:t>
            </a:r>
          </a:p>
          <a:p>
            <a:pPr marL="171450" indent="-171450">
              <a:spcBef>
                <a:spcPts val="600"/>
              </a:spcBef>
              <a:spcAft>
                <a:spcPts val="300"/>
              </a:spcAft>
              <a:buFont typeface="Arial" panose="020B0604020202020204" pitchFamily="34" charset="0"/>
              <a:buChar char="•"/>
            </a:pPr>
            <a:r>
              <a:rPr lang="en-US" sz="1400" dirty="0">
                <a:solidFill>
                  <a:schemeClr val="tx1"/>
                </a:solidFill>
                <a:latin typeface="Calibri" panose="020F0502020204030204" pitchFamily="34" charset="0"/>
                <a:cs typeface="Calibri" panose="020F0502020204030204" pitchFamily="34" charset="0"/>
              </a:rPr>
              <a:t>“Number of offers received” for award is null </a:t>
            </a:r>
          </a:p>
          <a:p>
            <a:pPr marL="171450" indent="-171450">
              <a:spcBef>
                <a:spcPts val="600"/>
              </a:spcBef>
              <a:spcAft>
                <a:spcPts val="300"/>
              </a:spcAft>
              <a:buFont typeface="Arial" panose="020B0604020202020204" pitchFamily="34" charset="0"/>
              <a:buChar char="•"/>
            </a:pPr>
            <a:r>
              <a:rPr lang="en-US" sz="1400" dirty="0">
                <a:solidFill>
                  <a:schemeClr val="tx1"/>
                </a:solidFill>
                <a:latin typeface="Calibri" panose="020F0502020204030204" pitchFamily="34" charset="0"/>
                <a:ea typeface="Calibri" panose="020F0502020204030204" pitchFamily="34" charset="0"/>
                <a:cs typeface="Calibri" panose="020F0502020204030204" pitchFamily="34" charset="0"/>
              </a:rPr>
              <a:t>NAICS code is for management consulting is tied to previous DOGE cuts</a:t>
            </a:r>
            <a:endParaRPr lang="en-US" sz="1400" dirty="0">
              <a:solidFill>
                <a:schemeClr val="tx1"/>
              </a:solidFill>
              <a:latin typeface="Calibri" panose="020F0502020204030204" pitchFamily="34" charset="0"/>
              <a:cs typeface="Calibri" panose="020F0502020204030204" pitchFamily="34" charset="0"/>
            </a:endParaRPr>
          </a:p>
          <a:p>
            <a:pPr marL="171450" indent="-171450">
              <a:spcBef>
                <a:spcPts val="600"/>
              </a:spcBef>
              <a:spcAft>
                <a:spcPts val="300"/>
              </a:spcAft>
              <a:buFont typeface="Arial" panose="020B0604020202020204" pitchFamily="34" charset="0"/>
              <a:buChar char="•"/>
            </a:pPr>
            <a:r>
              <a:rPr lang="en-US" sz="1400" dirty="0">
                <a:solidFill>
                  <a:schemeClr val="tx1"/>
                </a:solidFill>
                <a:latin typeface="Calibri" panose="020F0502020204030204" pitchFamily="34" charset="0"/>
                <a:cs typeface="Calibri" panose="020F0502020204030204" pitchFamily="34" charset="0"/>
              </a:rPr>
              <a:t>Positions itself as “neutral party in the interview selection … with a focus on unconscious bias.”</a:t>
            </a:r>
          </a:p>
          <a:p>
            <a:pPr marL="171450" indent="-171450">
              <a:spcBef>
                <a:spcPts val="600"/>
              </a:spcBef>
              <a:spcAft>
                <a:spcPts val="300"/>
              </a:spcAft>
              <a:buFont typeface="Arial" panose="020B0604020202020204" pitchFamily="34" charset="0"/>
              <a:buChar char="•"/>
            </a:pPr>
            <a:r>
              <a:rPr lang="en-US" sz="1400" dirty="0">
                <a:solidFill>
                  <a:schemeClr val="tx1"/>
                </a:solidFill>
                <a:latin typeface="Calibri" panose="020F0502020204030204" pitchFamily="34" charset="0"/>
                <a:cs typeface="Calibri" panose="020F0502020204030204" pitchFamily="34" charset="0"/>
              </a:rPr>
              <a:t>Lists consulting experience for non profits, local governments, and notably the Zambia Revenue Authority</a:t>
            </a:r>
          </a:p>
          <a:p>
            <a:pPr marL="171450" indent="-171450">
              <a:spcBef>
                <a:spcPts val="600"/>
              </a:spcBef>
              <a:spcAft>
                <a:spcPts val="300"/>
              </a:spcAft>
              <a:buFont typeface="Arial" panose="020B0604020202020204" pitchFamily="34" charset="0"/>
              <a:buChar char="•"/>
            </a:pPr>
            <a:r>
              <a:rPr lang="en-US" sz="1400" dirty="0">
                <a:solidFill>
                  <a:schemeClr val="tx1"/>
                </a:solidFill>
                <a:latin typeface="Calibri" panose="020F0502020204030204" pitchFamily="34" charset="0"/>
                <a:ea typeface="Calibri" panose="020F0502020204030204" pitchFamily="34" charset="0"/>
                <a:cs typeface="Calibri" panose="020F0502020204030204" pitchFamily="34" charset="0"/>
              </a:rPr>
              <a:t>Vendor only awarded contracts under Biden admins; none under </a:t>
            </a:r>
            <a:r>
              <a:rPr lang="en-US" sz="1400" dirty="0">
                <a:solidFill>
                  <a:schemeClr val="tx1"/>
                </a:solidFill>
                <a:latin typeface="Calibri" panose="020F0502020204030204" pitchFamily="34" charset="0"/>
                <a:cs typeface="Calibri" panose="020F0502020204030204" pitchFamily="34" charset="0"/>
              </a:rPr>
              <a:t>Trump’s first administration</a:t>
            </a:r>
          </a:p>
          <a:p>
            <a:pPr marL="171450" indent="-171450">
              <a:spcBef>
                <a:spcPts val="600"/>
              </a:spcBef>
              <a:spcAft>
                <a:spcPts val="300"/>
              </a:spcAft>
              <a:buFont typeface="Arial" panose="020B0604020202020204" pitchFamily="34" charset="0"/>
              <a:buChar char="•"/>
            </a:pPr>
            <a:endParaRPr lang="en-US" sz="1400" dirty="0">
              <a:solidFill>
                <a:schemeClr val="tx1"/>
              </a:solidFill>
              <a:latin typeface="Calibri" panose="020F0502020204030204" pitchFamily="34" charset="0"/>
              <a:cs typeface="Calibri" panose="020F0502020204030204" pitchFamily="34" charset="0"/>
            </a:endParaRPr>
          </a:p>
          <a:p>
            <a:pPr marL="171450" indent="-171450">
              <a:spcBef>
                <a:spcPts val="600"/>
              </a:spcBef>
              <a:spcAft>
                <a:spcPts val="300"/>
              </a:spcAft>
              <a:buFont typeface="Arial" panose="020B0604020202020204" pitchFamily="34" charset="0"/>
              <a:buChar char="•"/>
            </a:pPr>
            <a:endParaRPr lang="en-US" sz="1400" dirty="0">
              <a:solidFill>
                <a:schemeClr val="tx1"/>
              </a:solidFill>
              <a:latin typeface="Calibri" panose="020F0502020204030204" pitchFamily="34" charset="0"/>
              <a:cs typeface="Calibri" panose="020F0502020204030204" pitchFamily="34" charset="0"/>
            </a:endParaRPr>
          </a:p>
        </p:txBody>
      </p:sp>
      <p:sp>
        <p:nvSpPr>
          <p:cNvPr id="10" name="Rectangle 9">
            <a:extLst>
              <a:ext uri="{FF2B5EF4-FFF2-40B4-BE49-F238E27FC236}">
                <a16:creationId xmlns:a16="http://schemas.microsoft.com/office/drawing/2014/main" id="{D734B9E2-0D12-FC12-C0BE-599BD37169A0}"/>
              </a:ext>
            </a:extLst>
          </p:cNvPr>
          <p:cNvSpPr/>
          <p:nvPr/>
        </p:nvSpPr>
        <p:spPr>
          <a:xfrm>
            <a:off x="9763126" y="228600"/>
            <a:ext cx="2197122" cy="75247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dirty="0"/>
          </a:p>
        </p:txBody>
      </p:sp>
      <p:sp>
        <p:nvSpPr>
          <p:cNvPr id="13" name="Rectangle 12">
            <a:extLst>
              <a:ext uri="{FF2B5EF4-FFF2-40B4-BE49-F238E27FC236}">
                <a16:creationId xmlns:a16="http://schemas.microsoft.com/office/drawing/2014/main" id="{B6577FAA-4BCF-1BCD-689F-852E7349A309}"/>
              </a:ext>
            </a:extLst>
          </p:cNvPr>
          <p:cNvSpPr/>
          <p:nvPr/>
        </p:nvSpPr>
        <p:spPr>
          <a:xfrm>
            <a:off x="9058275" y="1390650"/>
            <a:ext cx="3030640" cy="501874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spcBef>
                <a:spcPts val="600"/>
              </a:spcBef>
            </a:pPr>
            <a:r>
              <a:rPr lang="en-US" sz="1400" b="1" dirty="0">
                <a:solidFill>
                  <a:schemeClr val="tx1"/>
                </a:solidFill>
                <a:latin typeface="Calibri" panose="020F0502020204030204" pitchFamily="34" charset="0"/>
                <a:ea typeface="Calibri" panose="020F0502020204030204" pitchFamily="34" charset="0"/>
                <a:cs typeface="Calibri" panose="020F0502020204030204" pitchFamily="34" charset="0"/>
              </a:rPr>
              <a:t>Next Steps / Considerations:</a:t>
            </a:r>
          </a:p>
          <a:p>
            <a:pPr marL="171450" indent="-171450">
              <a:spcBef>
                <a:spcPts val="600"/>
              </a:spcBef>
              <a:buFont typeface="Arial" panose="020B0604020202020204" pitchFamily="34" charset="0"/>
              <a:buChar char="•"/>
            </a:pPr>
            <a:r>
              <a:rPr lang="en-US" sz="1400" dirty="0">
                <a:solidFill>
                  <a:srgbClr val="000000"/>
                </a:solidFill>
                <a:latin typeface="Calibri" panose="020F0502020204030204" pitchFamily="34" charset="0"/>
                <a:cs typeface="Calibri" panose="020F0502020204030204" pitchFamily="34" charset="0"/>
              </a:rPr>
              <a:t>Review success of previous </a:t>
            </a:r>
            <a:r>
              <a:rPr lang="en-US" sz="1400" b="0" i="0" u="none" strike="noStrike" dirty="0">
                <a:solidFill>
                  <a:srgbClr val="000000"/>
                </a:solidFill>
                <a:effectLst/>
                <a:latin typeface="Calibri" panose="020F0502020204030204" pitchFamily="34" charset="0"/>
                <a:cs typeface="Calibri" panose="020F0502020204030204" pitchFamily="34" charset="0"/>
              </a:rPr>
              <a:t>$17m in contracts since 2021 </a:t>
            </a:r>
          </a:p>
          <a:p>
            <a:pPr marL="628650" lvl="1" indent="-171450">
              <a:spcBef>
                <a:spcPts val="600"/>
              </a:spcBef>
              <a:buFont typeface="Arial" panose="020B0604020202020204" pitchFamily="34" charset="0"/>
              <a:buChar char="•"/>
            </a:pPr>
            <a:r>
              <a:rPr lang="en-US" sz="1200" b="0" i="0" u="none" strike="noStrike" dirty="0">
                <a:solidFill>
                  <a:srgbClr val="000000"/>
                </a:solidFill>
                <a:effectLst/>
                <a:latin typeface="Calibri" panose="020F0502020204030204" pitchFamily="34" charset="0"/>
                <a:cs typeface="Calibri" panose="020F0502020204030204" pitchFamily="34" charset="0"/>
              </a:rPr>
              <a:t>Determine if “administrative support” &amp; “strategic communication” functions can not be done in house at a more competitive rate</a:t>
            </a:r>
          </a:p>
          <a:p>
            <a:pPr marL="171450" indent="-171450">
              <a:spcBef>
                <a:spcPts val="600"/>
              </a:spcBef>
              <a:buFont typeface="Arial" panose="020B0604020202020204" pitchFamily="34" charset="0"/>
              <a:buChar char="•"/>
            </a:pPr>
            <a:r>
              <a:rPr lang="en-US" sz="1400" dirty="0">
                <a:solidFill>
                  <a:srgbClr val="000000"/>
                </a:solidFill>
                <a:latin typeface="Calibri" panose="020F0502020204030204" pitchFamily="34" charset="0"/>
                <a:cs typeface="Calibri" panose="020F0502020204030204" pitchFamily="34" charset="0"/>
              </a:rPr>
              <a:t>Access how many FTE roles at </a:t>
            </a:r>
            <a:r>
              <a:rPr lang="en-US" sz="1400" b="0" i="0" u="none" strike="noStrike" dirty="0">
                <a:solidFill>
                  <a:srgbClr val="000000"/>
                </a:solidFill>
                <a:effectLst/>
                <a:latin typeface="Calibri" panose="020F0502020204030204" pitchFamily="34" charset="0"/>
                <a:cs typeface="Calibri" panose="020F0502020204030204" pitchFamily="34" charset="0"/>
              </a:rPr>
              <a:t>FEMA this contract would require</a:t>
            </a:r>
          </a:p>
          <a:p>
            <a:pPr marL="171450" indent="-171450">
              <a:spcBef>
                <a:spcPts val="600"/>
              </a:spcBef>
              <a:buFont typeface="Arial" panose="020B0604020202020204" pitchFamily="34" charset="0"/>
              <a:buChar char="•"/>
            </a:pPr>
            <a:r>
              <a:rPr lang="en-US" sz="1400" dirty="0">
                <a:solidFill>
                  <a:srgbClr val="000000"/>
                </a:solidFill>
                <a:latin typeface="Calibri" panose="020F0502020204030204" pitchFamily="34" charset="0"/>
                <a:cs typeface="Calibri" panose="020F0502020204030204" pitchFamily="34" charset="0"/>
              </a:rPr>
              <a:t>R</a:t>
            </a:r>
            <a:r>
              <a:rPr lang="en-US" sz="1400" b="0" i="0" u="none" strike="noStrike" dirty="0">
                <a:solidFill>
                  <a:srgbClr val="000000"/>
                </a:solidFill>
                <a:effectLst/>
                <a:latin typeface="Calibri" panose="020F0502020204030204" pitchFamily="34" charset="0"/>
                <a:cs typeface="Calibri" panose="020F0502020204030204" pitchFamily="34" charset="0"/>
              </a:rPr>
              <a:t>eview connection of individual owner for ties to previously cancelled NGO contracts</a:t>
            </a:r>
          </a:p>
          <a:p>
            <a:pPr marL="171450" indent="-171450">
              <a:spcBef>
                <a:spcPts val="600"/>
              </a:spcBef>
              <a:buFont typeface="Arial" panose="020B0604020202020204" pitchFamily="34" charset="0"/>
              <a:buChar char="•"/>
            </a:pPr>
            <a:r>
              <a:rPr lang="en-US" sz="1400" dirty="0">
                <a:solidFill>
                  <a:srgbClr val="000000"/>
                </a:solidFill>
                <a:latin typeface="Calibri" panose="020F0502020204030204" pitchFamily="34" charset="0"/>
                <a:cs typeface="Calibri" panose="020F0502020204030204" pitchFamily="34" charset="0"/>
              </a:rPr>
              <a:t>R</a:t>
            </a:r>
            <a:r>
              <a:rPr lang="en-US" sz="1400" b="0" i="0" u="none" strike="noStrike" dirty="0">
                <a:solidFill>
                  <a:srgbClr val="000000"/>
                </a:solidFill>
                <a:effectLst/>
                <a:latin typeface="Calibri" panose="020F0502020204030204" pitchFamily="34" charset="0"/>
                <a:cs typeface="Calibri" panose="020F0502020204030204" pitchFamily="34" charset="0"/>
              </a:rPr>
              <a:t>eview potential exposure of DHS to Zambian </a:t>
            </a:r>
            <a:r>
              <a:rPr lang="en-US" sz="1400" dirty="0">
                <a:solidFill>
                  <a:srgbClr val="000000"/>
                </a:solidFill>
                <a:latin typeface="Calibri" panose="020F0502020204030204" pitchFamily="34" charset="0"/>
                <a:cs typeface="Calibri" panose="020F0502020204030204" pitchFamily="34" charset="0"/>
              </a:rPr>
              <a:t>g</a:t>
            </a:r>
            <a:r>
              <a:rPr lang="en-US" sz="1400" b="0" i="0" u="none" strike="noStrike" dirty="0">
                <a:solidFill>
                  <a:srgbClr val="000000"/>
                </a:solidFill>
                <a:effectLst/>
                <a:latin typeface="Calibri" panose="020F0502020204030204" pitchFamily="34" charset="0"/>
                <a:cs typeface="Calibri" panose="020F0502020204030204" pitchFamily="34" charset="0"/>
              </a:rPr>
              <a:t>overnment influence     </a:t>
            </a:r>
            <a:endParaRPr lang="en-US" sz="1400" dirty="0">
              <a:latin typeface="Calibri" panose="020F0502020204030204" pitchFamily="34" charset="0"/>
              <a:cs typeface="Calibri" panose="020F0502020204030204" pitchFamily="34" charset="0"/>
            </a:endParaRPr>
          </a:p>
          <a:p>
            <a:pPr marL="285750" indent="-285750">
              <a:spcBef>
                <a:spcPts val="600"/>
              </a:spcBef>
              <a:buFont typeface="Arial" panose="020B0604020202020204" pitchFamily="34" charset="0"/>
              <a:buChar char="•"/>
            </a:pPr>
            <a:endParaRPr lang="en-US" sz="1400" dirty="0">
              <a:solidFill>
                <a:schemeClr val="tx1"/>
              </a:solidFill>
              <a:latin typeface="Calibri" panose="020F0502020204030204" pitchFamily="34" charset="0"/>
              <a:cs typeface="Calibri" panose="020F0502020204030204" pitchFamily="34" charset="0"/>
            </a:endParaRPr>
          </a:p>
        </p:txBody>
      </p:sp>
      <p:graphicFrame>
        <p:nvGraphicFramePr>
          <p:cNvPr id="14" name="Table 13">
            <a:extLst>
              <a:ext uri="{FF2B5EF4-FFF2-40B4-BE49-F238E27FC236}">
                <a16:creationId xmlns:a16="http://schemas.microsoft.com/office/drawing/2014/main" id="{978AB65E-1C89-C555-2BE1-8A8AE3ECD8D4}"/>
              </a:ext>
            </a:extLst>
          </p:cNvPr>
          <p:cNvGraphicFramePr>
            <a:graphicFrameLocks noGrp="1"/>
          </p:cNvGraphicFramePr>
          <p:nvPr>
            <p:extLst>
              <p:ext uri="{D42A27DB-BD31-4B8C-83A1-F6EECF244321}">
                <p14:modId xmlns:p14="http://schemas.microsoft.com/office/powerpoint/2010/main" val="4187781950"/>
              </p:ext>
            </p:extLst>
          </p:nvPr>
        </p:nvGraphicFramePr>
        <p:xfrm>
          <a:off x="311067" y="1818625"/>
          <a:ext cx="4549769" cy="1805700"/>
        </p:xfrm>
        <a:graphic>
          <a:graphicData uri="http://schemas.openxmlformats.org/drawingml/2006/table">
            <a:tbl>
              <a:tblPr>
                <a:tableStyleId>{5C22544A-7EE6-4342-B048-85BDC9FD1C3A}</a:tableStyleId>
              </a:tblPr>
              <a:tblGrid>
                <a:gridCol w="1361507">
                  <a:extLst>
                    <a:ext uri="{9D8B030D-6E8A-4147-A177-3AD203B41FA5}">
                      <a16:colId xmlns:a16="http://schemas.microsoft.com/office/drawing/2014/main" val="3269005828"/>
                    </a:ext>
                  </a:extLst>
                </a:gridCol>
                <a:gridCol w="615935">
                  <a:extLst>
                    <a:ext uri="{9D8B030D-6E8A-4147-A177-3AD203B41FA5}">
                      <a16:colId xmlns:a16="http://schemas.microsoft.com/office/drawing/2014/main" val="2942715244"/>
                    </a:ext>
                  </a:extLst>
                </a:gridCol>
                <a:gridCol w="811213">
                  <a:extLst>
                    <a:ext uri="{9D8B030D-6E8A-4147-A177-3AD203B41FA5}">
                      <a16:colId xmlns:a16="http://schemas.microsoft.com/office/drawing/2014/main" val="1114260021"/>
                    </a:ext>
                  </a:extLst>
                </a:gridCol>
                <a:gridCol w="762975">
                  <a:extLst>
                    <a:ext uri="{9D8B030D-6E8A-4147-A177-3AD203B41FA5}">
                      <a16:colId xmlns:a16="http://schemas.microsoft.com/office/drawing/2014/main" val="3476507811"/>
                    </a:ext>
                  </a:extLst>
                </a:gridCol>
                <a:gridCol w="998139">
                  <a:extLst>
                    <a:ext uri="{9D8B030D-6E8A-4147-A177-3AD203B41FA5}">
                      <a16:colId xmlns:a16="http://schemas.microsoft.com/office/drawing/2014/main" val="4023112606"/>
                    </a:ext>
                  </a:extLst>
                </a:gridCol>
              </a:tblGrid>
              <a:tr h="73441">
                <a:tc>
                  <a:txBody>
                    <a:bodyPr/>
                    <a:lstStyle/>
                    <a:p>
                      <a:pPr algn="l" fontAlgn="b"/>
                      <a:endParaRPr lang="en-US" sz="1100" b="1"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9525" marR="9525" marT="9525" marB="0" anchor="ctr"/>
                </a:tc>
                <a:tc gridSpan="3">
                  <a:txBody>
                    <a:bodyPr/>
                    <a:lstStyle/>
                    <a:p>
                      <a:pPr algn="l" fontAlgn="b"/>
                      <a:r>
                        <a:rPr lang="en-US" sz="1100" b="1"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Contract amount</a:t>
                      </a:r>
                    </a:p>
                  </a:txBody>
                  <a:tcPr marL="9525" marR="9525" marT="9525" marB="0" anchor="ctr"/>
                </a:tc>
                <a:tc hMerge="1">
                  <a:txBody>
                    <a:bodyPr/>
                    <a:lstStyle/>
                    <a:p>
                      <a:pPr algn="l" fontAlgn="b"/>
                      <a:endParaRPr lang="en-US" sz="1100" b="1" i="0" u="none" strike="noStrike" dirty="0">
                        <a:solidFill>
                          <a:srgbClr val="000000"/>
                        </a:solidFill>
                        <a:effectLst/>
                        <a:latin typeface="Calibri" panose="020F0502020204030204" pitchFamily="34" charset="0"/>
                      </a:endParaRPr>
                    </a:p>
                  </a:txBody>
                  <a:tcPr marL="9525" marR="9525" marT="9525" marB="0" anchor="ctr"/>
                </a:tc>
                <a:tc hMerge="1">
                  <a:txBody>
                    <a:bodyPr/>
                    <a:lstStyle/>
                    <a:p>
                      <a:pPr algn="l" fontAlgn="b"/>
                      <a:endParaRPr lang="en-US" sz="11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endParaRPr lang="en-US" sz="1100" b="1"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9525" marR="9525" marT="9525" marB="0" anchor="ctr"/>
                </a:tc>
                <a:extLst>
                  <a:ext uri="{0D108BD9-81ED-4DB2-BD59-A6C34878D82A}">
                    <a16:rowId xmlns:a16="http://schemas.microsoft.com/office/drawing/2014/main" val="2276335006"/>
                  </a:ext>
                </a:extLst>
              </a:tr>
              <a:tr h="367847">
                <a:tc>
                  <a:txBody>
                    <a:bodyPr/>
                    <a:lstStyle/>
                    <a:p>
                      <a:pPr algn="l" fontAlgn="b"/>
                      <a:r>
                        <a:rPr lang="en-US" sz="1100" b="1" u="none" strike="noStrike" dirty="0">
                          <a:effectLst/>
                          <a:latin typeface="Calibri" panose="020F0502020204030204" pitchFamily="34" charset="0"/>
                          <a:ea typeface="Calibri" panose="020F0502020204030204" pitchFamily="34" charset="0"/>
                          <a:cs typeface="Calibri" panose="020F0502020204030204" pitchFamily="34" charset="0"/>
                        </a:rPr>
                        <a:t>Award ID</a:t>
                      </a:r>
                      <a:endParaRPr lang="en-US" sz="1100" b="1"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9525" marR="9525" marT="9525" marB="0" anchor="ctr"/>
                </a:tc>
                <a:tc>
                  <a:txBody>
                    <a:bodyPr/>
                    <a:lstStyle/>
                    <a:p>
                      <a:pPr algn="l" fontAlgn="b"/>
                      <a:r>
                        <a:rPr lang="en-US" sz="1100" b="1" u="none" strike="noStrike" dirty="0">
                          <a:effectLst/>
                          <a:latin typeface="Calibri" panose="020F0502020204030204" pitchFamily="34" charset="0"/>
                          <a:ea typeface="Calibri" panose="020F0502020204030204" pitchFamily="34" charset="0"/>
                          <a:cs typeface="Calibri" panose="020F0502020204030204" pitchFamily="34" charset="0"/>
                        </a:rPr>
                        <a:t>Outlay</a:t>
                      </a:r>
                      <a:endParaRPr lang="en-US" sz="1100" b="1"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9525" marR="9525" marT="9525" marB="0" anchor="ctr"/>
                </a:tc>
                <a:tc>
                  <a:txBody>
                    <a:bodyPr/>
                    <a:lstStyle/>
                    <a:p>
                      <a:pPr algn="l" fontAlgn="b"/>
                      <a:r>
                        <a:rPr lang="en-US" sz="1100" b="1" u="none" strike="noStrike" dirty="0">
                          <a:effectLst/>
                          <a:latin typeface="Calibri" panose="020F0502020204030204" pitchFamily="34" charset="0"/>
                          <a:ea typeface="Calibri" panose="020F0502020204030204" pitchFamily="34" charset="0"/>
                          <a:cs typeface="Calibri" panose="020F0502020204030204" pitchFamily="34" charset="0"/>
                        </a:rPr>
                        <a:t>Obligated</a:t>
                      </a:r>
                      <a:endParaRPr lang="en-US" sz="1100" b="1"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9525" marR="9525" marT="9525" marB="0" anchor="ctr"/>
                </a:tc>
                <a:tc>
                  <a:txBody>
                    <a:bodyPr/>
                    <a:lstStyle/>
                    <a:p>
                      <a:pPr algn="l" fontAlgn="b"/>
                      <a:r>
                        <a:rPr lang="en-US" sz="1100" b="1" u="none" strike="noStrike" dirty="0">
                          <a:effectLst/>
                          <a:latin typeface="Calibri" panose="020F0502020204030204" pitchFamily="34" charset="0"/>
                          <a:ea typeface="Calibri" panose="020F0502020204030204" pitchFamily="34" charset="0"/>
                          <a:cs typeface="Calibri" panose="020F0502020204030204" pitchFamily="34" charset="0"/>
                        </a:rPr>
                        <a:t>Current Award</a:t>
                      </a:r>
                      <a:endParaRPr lang="en-US" sz="1100" b="1"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9525" marR="9525" marT="9525" marB="0" anchor="ctr"/>
                </a:tc>
                <a:tc>
                  <a:txBody>
                    <a:bodyPr/>
                    <a:lstStyle/>
                    <a:p>
                      <a:pPr algn="l" fontAlgn="b"/>
                      <a:r>
                        <a:rPr lang="en-US" sz="1100" b="1" u="none" strike="noStrike" dirty="0">
                          <a:effectLst/>
                          <a:latin typeface="Calibri" panose="020F0502020204030204" pitchFamily="34" charset="0"/>
                          <a:ea typeface="Calibri" panose="020F0502020204030204" pitchFamily="34" charset="0"/>
                          <a:cs typeface="Calibri" panose="020F0502020204030204" pitchFamily="34" charset="0"/>
                        </a:rPr>
                        <a:t>Description</a:t>
                      </a:r>
                      <a:endParaRPr lang="en-US" sz="1100" b="1"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9525" marR="9525" marT="9525" marB="0" anchor="ctr"/>
                </a:tc>
                <a:extLst>
                  <a:ext uri="{0D108BD9-81ED-4DB2-BD59-A6C34878D82A}">
                    <a16:rowId xmlns:a16="http://schemas.microsoft.com/office/drawing/2014/main" val="1613237074"/>
                  </a:ext>
                </a:extLst>
              </a:tr>
              <a:tr h="320297">
                <a:tc>
                  <a:txBody>
                    <a:bodyPr/>
                    <a:lstStyle/>
                    <a:p>
                      <a:pPr algn="l" fontAlgn="b"/>
                      <a:r>
                        <a:rPr lang="en-US" sz="1100" u="none" strike="noStrike" dirty="0">
                          <a:effectLst/>
                          <a:latin typeface="Calibri" panose="020F0502020204030204" pitchFamily="34" charset="0"/>
                          <a:ea typeface="Calibri" panose="020F0502020204030204" pitchFamily="34" charset="0"/>
                          <a:cs typeface="Calibri" panose="020F0502020204030204" pitchFamily="34" charset="0"/>
                        </a:rPr>
                        <a:t>70FA2022F00000100</a:t>
                      </a:r>
                      <a:endParaRPr lang="en-US" sz="11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9525" marR="9525" marT="9525" marB="0" anchor="ctr"/>
                </a:tc>
                <a:tc>
                  <a:txBody>
                    <a:bodyPr/>
                    <a:lstStyle/>
                    <a:p>
                      <a:pPr algn="l" fontAlgn="b"/>
                      <a:r>
                        <a:rPr lang="en-US" sz="1100" u="none" strike="noStrike" dirty="0">
                          <a:effectLst/>
                          <a:latin typeface="Calibri" panose="020F0502020204030204" pitchFamily="34" charset="0"/>
                          <a:ea typeface="Calibri" panose="020F0502020204030204" pitchFamily="34" charset="0"/>
                          <a:cs typeface="Calibri" panose="020F0502020204030204" pitchFamily="34" charset="0"/>
                        </a:rPr>
                        <a:t> $   -   </a:t>
                      </a:r>
                      <a:endParaRPr lang="en-US" sz="11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9525" marR="9525" marT="9525" marB="0" anchor="ctr"/>
                </a:tc>
                <a:tc>
                  <a:txBody>
                    <a:bodyPr/>
                    <a:lstStyle/>
                    <a:p>
                      <a:pPr algn="l" fontAlgn="b"/>
                      <a:r>
                        <a:rPr lang="en-US" sz="1100" u="none" strike="noStrike" dirty="0">
                          <a:effectLst/>
                          <a:latin typeface="Calibri" panose="020F0502020204030204" pitchFamily="34" charset="0"/>
                          <a:ea typeface="Calibri" panose="020F0502020204030204" pitchFamily="34" charset="0"/>
                          <a:cs typeface="Calibri" panose="020F0502020204030204" pitchFamily="34" charset="0"/>
                        </a:rPr>
                        <a:t> $1.2m</a:t>
                      </a:r>
                      <a:endParaRPr lang="en-US" sz="11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9525" marR="9525" marT="9525" marB="0" anchor="ctr"/>
                </a:tc>
                <a:tc>
                  <a:txBody>
                    <a:bodyPr/>
                    <a:lstStyle/>
                    <a:p>
                      <a:pPr algn="l" fontAlgn="b"/>
                      <a:r>
                        <a:rPr lang="en-US" sz="1100" u="none" strike="noStrike" dirty="0">
                          <a:effectLst/>
                          <a:latin typeface="Calibri" panose="020F0502020204030204" pitchFamily="34" charset="0"/>
                          <a:ea typeface="Calibri" panose="020F0502020204030204" pitchFamily="34" charset="0"/>
                          <a:cs typeface="Calibri" panose="020F0502020204030204" pitchFamily="34" charset="0"/>
                        </a:rPr>
                        <a:t>$1.2m</a:t>
                      </a:r>
                      <a:endParaRPr lang="en-US" sz="11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9525" marR="9525" marT="9525" marB="0" anchor="ctr"/>
                </a:tc>
                <a:tc>
                  <a:txBody>
                    <a:bodyPr/>
                    <a:lstStyle/>
                    <a:p>
                      <a:pPr algn="l" fontAlgn="b"/>
                      <a:r>
                        <a:rPr lang="en-US" sz="1100" u="none" strike="noStrike" dirty="0">
                          <a:effectLst/>
                          <a:latin typeface="Calibri" panose="020F0502020204030204" pitchFamily="34" charset="0"/>
                          <a:ea typeface="Calibri" panose="020F0502020204030204" pitchFamily="34" charset="0"/>
                          <a:cs typeface="Calibri" panose="020F0502020204030204" pitchFamily="34" charset="0"/>
                        </a:rPr>
                        <a:t>Administrative Support Services</a:t>
                      </a:r>
                      <a:endParaRPr lang="en-US" sz="11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9525" marR="9525" marT="9525" marB="0" anchor="ctr"/>
                </a:tc>
                <a:extLst>
                  <a:ext uri="{0D108BD9-81ED-4DB2-BD59-A6C34878D82A}">
                    <a16:rowId xmlns:a16="http://schemas.microsoft.com/office/drawing/2014/main" val="2621652238"/>
                  </a:ext>
                </a:extLst>
              </a:tr>
              <a:tr h="285539">
                <a:tc>
                  <a:txBody>
                    <a:bodyPr/>
                    <a:lstStyle/>
                    <a:p>
                      <a:pPr algn="l" fontAlgn="b"/>
                      <a:r>
                        <a:rPr lang="en-US" sz="1100" u="none" strike="noStrike">
                          <a:effectLst/>
                          <a:latin typeface="Calibri" panose="020F0502020204030204" pitchFamily="34" charset="0"/>
                          <a:ea typeface="Calibri" panose="020F0502020204030204" pitchFamily="34" charset="0"/>
                          <a:cs typeface="Calibri" panose="020F0502020204030204" pitchFamily="34" charset="0"/>
                        </a:rPr>
                        <a:t>70FA2022F00000101</a:t>
                      </a:r>
                      <a:endParaRPr lang="en-US" sz="11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9525" marR="9525" marT="9525" marB="0" anchor="ctr"/>
                </a:tc>
                <a:tc>
                  <a:txBody>
                    <a:bodyPr/>
                    <a:lstStyle/>
                    <a:p>
                      <a:pPr algn="l" fontAlgn="b"/>
                      <a:r>
                        <a:rPr lang="en-US" sz="1100" u="none" strike="noStrike" dirty="0">
                          <a:effectLst/>
                          <a:latin typeface="Calibri" panose="020F0502020204030204" pitchFamily="34" charset="0"/>
                          <a:ea typeface="Calibri" panose="020F0502020204030204" pitchFamily="34" charset="0"/>
                          <a:cs typeface="Calibri" panose="020F0502020204030204" pitchFamily="34" charset="0"/>
                        </a:rPr>
                        <a:t> $0.1m </a:t>
                      </a:r>
                      <a:endParaRPr lang="en-US" sz="11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9525" marR="9525" marT="9525" marB="0" anchor="ctr"/>
                </a:tc>
                <a:tc>
                  <a:txBody>
                    <a:bodyPr/>
                    <a:lstStyle/>
                    <a:p>
                      <a:pPr algn="l" fontAlgn="b"/>
                      <a:r>
                        <a:rPr lang="en-US" sz="1100" u="none" strike="noStrike" dirty="0">
                          <a:effectLst/>
                          <a:latin typeface="Calibri" panose="020F0502020204030204" pitchFamily="34" charset="0"/>
                          <a:ea typeface="Calibri" panose="020F0502020204030204" pitchFamily="34" charset="0"/>
                          <a:cs typeface="Calibri" panose="020F0502020204030204" pitchFamily="34" charset="0"/>
                        </a:rPr>
                        <a:t> $.6m </a:t>
                      </a:r>
                      <a:endParaRPr lang="en-US" sz="11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9525" marR="9525" marT="9525" marB="0" anchor="ctr"/>
                </a:tc>
                <a:tc>
                  <a:txBody>
                    <a:bodyPr/>
                    <a:lstStyle/>
                    <a:p>
                      <a:pPr algn="l" fontAlgn="b"/>
                      <a:r>
                        <a:rPr lang="en-US" sz="1100" u="none" strike="noStrike" dirty="0">
                          <a:effectLst/>
                          <a:latin typeface="Calibri" panose="020F0502020204030204" pitchFamily="34" charset="0"/>
                          <a:ea typeface="Calibri" panose="020F0502020204030204" pitchFamily="34" charset="0"/>
                          <a:cs typeface="Calibri" panose="020F0502020204030204" pitchFamily="34" charset="0"/>
                        </a:rPr>
                        <a:t> $.6m</a:t>
                      </a:r>
                      <a:endParaRPr lang="en-US" sz="11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9525" marR="9525" marT="9525" marB="0" anchor="ctr"/>
                </a:tc>
                <a:tc>
                  <a:txBody>
                    <a:bodyPr/>
                    <a:lstStyle/>
                    <a:p>
                      <a:pPr algn="l" fontAlgn="b"/>
                      <a:r>
                        <a:rPr lang="en-US" sz="1100" u="none" strike="noStrike">
                          <a:effectLst/>
                          <a:latin typeface="Calibri" panose="020F0502020204030204" pitchFamily="34" charset="0"/>
                          <a:ea typeface="Calibri" panose="020F0502020204030204" pitchFamily="34" charset="0"/>
                          <a:cs typeface="Calibri" panose="020F0502020204030204" pitchFamily="34" charset="0"/>
                        </a:rPr>
                        <a:t>Training</a:t>
                      </a:r>
                      <a:endParaRPr lang="en-US" sz="11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9525" marR="9525" marT="9525" marB="0" anchor="ctr"/>
                </a:tc>
                <a:extLst>
                  <a:ext uri="{0D108BD9-81ED-4DB2-BD59-A6C34878D82A}">
                    <a16:rowId xmlns:a16="http://schemas.microsoft.com/office/drawing/2014/main" val="1989699288"/>
                  </a:ext>
                </a:extLst>
              </a:tr>
              <a:tr h="285539">
                <a:tc>
                  <a:txBody>
                    <a:bodyPr/>
                    <a:lstStyle/>
                    <a:p>
                      <a:pPr algn="l" fontAlgn="b"/>
                      <a:r>
                        <a:rPr lang="en-US" sz="1100" u="none" strike="noStrike" dirty="0">
                          <a:effectLst/>
                          <a:latin typeface="Calibri" panose="020F0502020204030204" pitchFamily="34" charset="0"/>
                          <a:ea typeface="Calibri" panose="020F0502020204030204" pitchFamily="34" charset="0"/>
                          <a:cs typeface="Calibri" panose="020F0502020204030204" pitchFamily="34" charset="0"/>
                        </a:rPr>
                        <a:t>70FA2022F00000102</a:t>
                      </a:r>
                      <a:endParaRPr lang="en-US" sz="11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9525" marR="9525" marT="9525" marB="0" anchor="ctr"/>
                </a:tc>
                <a:tc>
                  <a:txBody>
                    <a:bodyPr/>
                    <a:lstStyle/>
                    <a:p>
                      <a:pPr algn="l" fontAlgn="b"/>
                      <a:r>
                        <a:rPr lang="en-US" sz="1100" u="none" strike="noStrike" dirty="0">
                          <a:effectLst/>
                          <a:latin typeface="Calibri" panose="020F0502020204030204" pitchFamily="34" charset="0"/>
                          <a:ea typeface="Calibri" panose="020F0502020204030204" pitchFamily="34" charset="0"/>
                          <a:cs typeface="Calibri" panose="020F0502020204030204" pitchFamily="34" charset="0"/>
                        </a:rPr>
                        <a:t> $  -   </a:t>
                      </a:r>
                      <a:endParaRPr lang="en-US" sz="11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9525" marR="9525" marT="9525" marB="0" anchor="ctr"/>
                </a:tc>
                <a:tc>
                  <a:txBody>
                    <a:bodyPr/>
                    <a:lstStyle/>
                    <a:p>
                      <a:pPr algn="l" fontAlgn="b"/>
                      <a:r>
                        <a:rPr lang="en-US" sz="1100" u="none" strike="noStrike" dirty="0">
                          <a:effectLst/>
                          <a:latin typeface="Calibri" panose="020F0502020204030204" pitchFamily="34" charset="0"/>
                          <a:ea typeface="Calibri" panose="020F0502020204030204" pitchFamily="34" charset="0"/>
                          <a:cs typeface="Calibri" panose="020F0502020204030204" pitchFamily="34" charset="0"/>
                        </a:rPr>
                        <a:t> $.5m</a:t>
                      </a:r>
                      <a:endParaRPr lang="en-US" sz="11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9525" marR="9525" marT="9525" marB="0" anchor="ctr"/>
                </a:tc>
                <a:tc>
                  <a:txBody>
                    <a:bodyPr/>
                    <a:lstStyle/>
                    <a:p>
                      <a:pPr algn="l" fontAlgn="b"/>
                      <a:r>
                        <a:rPr lang="en-US" sz="1100" u="none" strike="noStrike" dirty="0">
                          <a:effectLst/>
                          <a:latin typeface="Calibri" panose="020F0502020204030204" pitchFamily="34" charset="0"/>
                          <a:ea typeface="Calibri" panose="020F0502020204030204" pitchFamily="34" charset="0"/>
                          <a:cs typeface="Calibri" panose="020F0502020204030204" pitchFamily="34" charset="0"/>
                        </a:rPr>
                        <a:t>$.5m</a:t>
                      </a:r>
                      <a:endParaRPr lang="en-US" sz="11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9525" marR="9525" marT="9525" marB="0" anchor="ctr"/>
                </a:tc>
                <a:tc>
                  <a:txBody>
                    <a:bodyPr/>
                    <a:lstStyle/>
                    <a:p>
                      <a:pPr algn="l" fontAlgn="b"/>
                      <a:r>
                        <a:rPr lang="en-US" sz="1100" u="none" strike="noStrike">
                          <a:effectLst/>
                          <a:latin typeface="Calibri" panose="020F0502020204030204" pitchFamily="34" charset="0"/>
                          <a:ea typeface="Calibri" panose="020F0502020204030204" pitchFamily="34" charset="0"/>
                          <a:cs typeface="Calibri" panose="020F0502020204030204" pitchFamily="34" charset="0"/>
                        </a:rPr>
                        <a:t>Strategic Communication</a:t>
                      </a:r>
                      <a:endParaRPr lang="en-US" sz="11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9525" marR="9525" marT="9525" marB="0" anchor="ctr"/>
                </a:tc>
                <a:extLst>
                  <a:ext uri="{0D108BD9-81ED-4DB2-BD59-A6C34878D82A}">
                    <a16:rowId xmlns:a16="http://schemas.microsoft.com/office/drawing/2014/main" val="2729378162"/>
                  </a:ext>
                </a:extLst>
              </a:tr>
              <a:tr h="285539">
                <a:tc>
                  <a:txBody>
                    <a:bodyPr/>
                    <a:lstStyle/>
                    <a:p>
                      <a:pPr algn="l" fontAlgn="b"/>
                      <a:r>
                        <a:rPr lang="en-US" sz="1100" b="1" u="none" strike="noStrike" dirty="0">
                          <a:effectLst/>
                          <a:latin typeface="Calibri" panose="020F0502020204030204" pitchFamily="34" charset="0"/>
                          <a:ea typeface="Calibri" panose="020F0502020204030204" pitchFamily="34" charset="0"/>
                          <a:cs typeface="Calibri" panose="020F0502020204030204" pitchFamily="34" charset="0"/>
                        </a:rPr>
                        <a:t>Total</a:t>
                      </a:r>
                      <a:endParaRPr lang="en-US" sz="1100" b="1"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9525" marR="9525" marT="9525" marB="0" anchor="ctr"/>
                </a:tc>
                <a:tc>
                  <a:txBody>
                    <a:bodyPr/>
                    <a:lstStyle/>
                    <a:p>
                      <a:pPr algn="l" fontAlgn="b"/>
                      <a:r>
                        <a:rPr lang="en-US" sz="1100" u="none" strike="noStrike" dirty="0">
                          <a:effectLst/>
                          <a:latin typeface="Calibri" panose="020F0502020204030204" pitchFamily="34" charset="0"/>
                          <a:ea typeface="Calibri" panose="020F0502020204030204" pitchFamily="34" charset="0"/>
                          <a:cs typeface="Calibri" panose="020F0502020204030204" pitchFamily="34" charset="0"/>
                        </a:rPr>
                        <a:t> $0.1m </a:t>
                      </a:r>
                      <a:endParaRPr lang="en-US" sz="11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100" u="none" strike="noStrike" dirty="0">
                          <a:effectLst/>
                          <a:latin typeface="Calibri" panose="020F0502020204030204" pitchFamily="34" charset="0"/>
                          <a:ea typeface="Calibri" panose="020F0502020204030204" pitchFamily="34" charset="0"/>
                          <a:cs typeface="Calibri" panose="020F0502020204030204" pitchFamily="34" charset="0"/>
                        </a:rPr>
                        <a:t>$2.3m </a:t>
                      </a:r>
                      <a:endParaRPr lang="en-US" sz="11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9525" marR="9525" marT="9525" marB="0" anchor="ctr"/>
                </a:tc>
                <a:tc>
                  <a:txBody>
                    <a:bodyPr/>
                    <a:lstStyle/>
                    <a:p>
                      <a:pPr algn="l" fontAlgn="b"/>
                      <a:r>
                        <a:rPr lang="en-US" sz="1100" u="none" strike="noStrike" dirty="0">
                          <a:effectLst/>
                          <a:latin typeface="Calibri" panose="020F0502020204030204" pitchFamily="34" charset="0"/>
                          <a:ea typeface="Calibri" panose="020F0502020204030204" pitchFamily="34" charset="0"/>
                          <a:cs typeface="Calibri" panose="020F0502020204030204" pitchFamily="34" charset="0"/>
                        </a:rPr>
                        <a:t>$2.3m</a:t>
                      </a:r>
                      <a:endParaRPr lang="en-US" sz="11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9525" marR="9525" marT="9525" marB="0" anchor="ctr"/>
                </a:tc>
                <a:tc>
                  <a:txBody>
                    <a:bodyPr/>
                    <a:lstStyle/>
                    <a:p>
                      <a:pPr algn="l" fontAlgn="b"/>
                      <a:endParaRPr lang="en-US" sz="11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9525" marR="9525" marT="9525" marB="0" anchor="ctr"/>
                </a:tc>
                <a:extLst>
                  <a:ext uri="{0D108BD9-81ED-4DB2-BD59-A6C34878D82A}">
                    <a16:rowId xmlns:a16="http://schemas.microsoft.com/office/drawing/2014/main" val="1847897222"/>
                  </a:ext>
                </a:extLst>
              </a:tr>
            </a:tbl>
          </a:graphicData>
        </a:graphic>
      </p:graphicFrame>
      <p:sp>
        <p:nvSpPr>
          <p:cNvPr id="17" name="Rectangle 16">
            <a:extLst>
              <a:ext uri="{FF2B5EF4-FFF2-40B4-BE49-F238E27FC236}">
                <a16:creationId xmlns:a16="http://schemas.microsoft.com/office/drawing/2014/main" id="{909D4F3D-9B86-FCEB-AFD6-BCD3300797DE}"/>
              </a:ext>
            </a:extLst>
          </p:cNvPr>
          <p:cNvSpPr/>
          <p:nvPr/>
        </p:nvSpPr>
        <p:spPr>
          <a:xfrm>
            <a:off x="241259" y="4169724"/>
            <a:ext cx="4702216" cy="222479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sz="2000" b="1" dirty="0">
                <a:solidFill>
                  <a:schemeClr val="tx1"/>
                </a:solidFill>
                <a:latin typeface="Calibri" panose="020F0502020204030204" pitchFamily="34" charset="0"/>
                <a:ea typeface="Calibri" panose="020F0502020204030204" pitchFamily="34" charset="0"/>
                <a:cs typeface="Calibri" panose="020F0502020204030204" pitchFamily="34" charset="0"/>
              </a:rPr>
              <a:t>Vendor at-a-glance:</a:t>
            </a:r>
          </a:p>
          <a:p>
            <a:r>
              <a:rPr lang="en-US" sz="2000" dirty="0">
                <a:solidFill>
                  <a:schemeClr val="tx1"/>
                </a:solidFill>
                <a:latin typeface="Calibri" panose="020F0502020204030204" pitchFamily="34" charset="0"/>
                <a:ea typeface="Calibri" panose="020F0502020204030204" pitchFamily="34" charset="0"/>
                <a:cs typeface="Calibri" panose="020F0502020204030204" pitchFamily="34" charset="0"/>
                <a:hlinkClick r:id="rId2"/>
              </a:rPr>
              <a:t>Website</a:t>
            </a:r>
            <a:endParaRPr lang="en-US" sz="2000" dirty="0">
              <a:solidFill>
                <a:schemeClr val="tx1"/>
              </a:solidFill>
              <a:latin typeface="Calibri" panose="020F0502020204030204" pitchFamily="34" charset="0"/>
              <a:ea typeface="Calibri" panose="020F0502020204030204" pitchFamily="34" charset="0"/>
              <a:cs typeface="Calibri" panose="020F0502020204030204" pitchFamily="34" charset="0"/>
            </a:endParaRPr>
          </a:p>
          <a:p>
            <a:r>
              <a:rPr lang="en-US" sz="2000" dirty="0">
                <a:solidFill>
                  <a:schemeClr val="tx1"/>
                </a:solidFill>
                <a:latin typeface="Calibri" panose="020F0502020204030204" pitchFamily="34" charset="0"/>
                <a:ea typeface="Calibri" panose="020F0502020204030204" pitchFamily="34" charset="0"/>
                <a:cs typeface="Calibri" panose="020F0502020204030204" pitchFamily="34" charset="0"/>
              </a:rPr>
              <a:t>https://newhites.com/clients/</a:t>
            </a:r>
          </a:p>
          <a:p>
            <a:r>
              <a:rPr lang="en-US" sz="2000" dirty="0">
                <a:solidFill>
                  <a:schemeClr val="tx1"/>
                </a:solidFill>
                <a:latin typeface="Calibri" panose="020F0502020204030204" pitchFamily="34" charset="0"/>
                <a:ea typeface="Calibri" panose="020F0502020204030204" pitchFamily="34" charset="0"/>
                <a:cs typeface="Calibri" panose="020F0502020204030204" pitchFamily="34" charset="0"/>
                <a:hlinkClick r:id="rId3"/>
              </a:rPr>
              <a:t>Vendor’s Civil Service Career</a:t>
            </a:r>
            <a:r>
              <a:rPr lang="en-US" sz="2000" dirty="0">
                <a:solidFill>
                  <a:schemeClr val="tx1"/>
                </a:solidFill>
                <a:latin typeface="Calibri" panose="020F0502020204030204" pitchFamily="34" charset="0"/>
                <a:ea typeface="Calibri" panose="020F0502020204030204" pitchFamily="34" charset="0"/>
                <a:cs typeface="Calibri" panose="020F0502020204030204" pitchFamily="34" charset="0"/>
              </a:rPr>
              <a:t>: https://napawash.org/fellow/1817</a:t>
            </a:r>
          </a:p>
          <a:p>
            <a:r>
              <a:rPr lang="en-US" sz="2000" dirty="0">
                <a:solidFill>
                  <a:schemeClr val="tx1"/>
                </a:solidFill>
                <a:latin typeface="Calibri" panose="020F0502020204030204" pitchFamily="34" charset="0"/>
                <a:ea typeface="Calibri" panose="020F0502020204030204" pitchFamily="34" charset="0"/>
                <a:cs typeface="Calibri" panose="020F0502020204030204" pitchFamily="34" charset="0"/>
                <a:hlinkClick r:id="rId4"/>
              </a:rPr>
              <a:t>USA Spending Profile</a:t>
            </a:r>
            <a:endParaRPr lang="en-US" sz="2000" dirty="0">
              <a:solidFill>
                <a:schemeClr val="tx1"/>
              </a:solidFill>
            </a:endParaRPr>
          </a:p>
        </p:txBody>
      </p:sp>
      <p:pic>
        <p:nvPicPr>
          <p:cNvPr id="3" name="Picture 2">
            <a:extLst>
              <a:ext uri="{FF2B5EF4-FFF2-40B4-BE49-F238E27FC236}">
                <a16:creationId xmlns:a16="http://schemas.microsoft.com/office/drawing/2014/main" id="{6AAB8013-1257-9648-D4AF-D3B36B7BCAC1}"/>
              </a:ext>
            </a:extLst>
          </p:cNvPr>
          <p:cNvPicPr>
            <a:picLocks noChangeAspect="1"/>
          </p:cNvPicPr>
          <p:nvPr/>
        </p:nvPicPr>
        <p:blipFill>
          <a:blip r:embed="rId5"/>
          <a:stretch>
            <a:fillRect/>
          </a:stretch>
        </p:blipFill>
        <p:spPr>
          <a:xfrm>
            <a:off x="9307374" y="189349"/>
            <a:ext cx="2781541" cy="853514"/>
          </a:xfrm>
          <a:prstGeom prst="rect">
            <a:avLst/>
          </a:prstGeom>
        </p:spPr>
      </p:pic>
    </p:spTree>
    <p:extLst>
      <p:ext uri="{BB962C8B-B14F-4D97-AF65-F5344CB8AC3E}">
        <p14:creationId xmlns:p14="http://schemas.microsoft.com/office/powerpoint/2010/main" val="30252087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BA439E-B708-5EB1-7070-032569312E56}"/>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C1E17EF4-B33C-6B07-5210-7CD716770105}"/>
              </a:ext>
            </a:extLst>
          </p:cNvPr>
          <p:cNvSpPr/>
          <p:nvPr/>
        </p:nvSpPr>
        <p:spPr>
          <a:xfrm>
            <a:off x="0" y="1171575"/>
            <a:ext cx="12192000" cy="542925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763D42F9-AC3A-E6C2-7C99-D75B50242BFC}"/>
              </a:ext>
            </a:extLst>
          </p:cNvPr>
          <p:cNvSpPr/>
          <p:nvPr/>
        </p:nvSpPr>
        <p:spPr>
          <a:xfrm>
            <a:off x="241259" y="1375775"/>
            <a:ext cx="4702216" cy="26914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endParaRPr lang="en-US" sz="1200" dirty="0">
              <a:solidFill>
                <a:schemeClr val="tx1"/>
              </a:solidFill>
            </a:endParaRPr>
          </a:p>
        </p:txBody>
      </p:sp>
      <p:sp>
        <p:nvSpPr>
          <p:cNvPr id="8" name="Title 1">
            <a:extLst>
              <a:ext uri="{FF2B5EF4-FFF2-40B4-BE49-F238E27FC236}">
                <a16:creationId xmlns:a16="http://schemas.microsoft.com/office/drawing/2014/main" id="{D6F96CF8-E09D-03E8-7A43-47F884C3442A}"/>
              </a:ext>
            </a:extLst>
          </p:cNvPr>
          <p:cNvSpPr>
            <a:spLocks noGrp="1"/>
          </p:cNvSpPr>
          <p:nvPr>
            <p:ph type="ctrTitle"/>
          </p:nvPr>
        </p:nvSpPr>
        <p:spPr>
          <a:xfrm>
            <a:off x="311067" y="125424"/>
            <a:ext cx="8440266" cy="603301"/>
          </a:xfrm>
        </p:spPr>
        <p:txBody>
          <a:bodyPr anchor="ctr">
            <a:normAutofit fontScale="90000"/>
          </a:bodyPr>
          <a:lstStyle/>
          <a:p>
            <a:br>
              <a:rPr lang="en-US" sz="3200" dirty="0">
                <a:latin typeface="Calibri" panose="020F0502020204030204" pitchFamily="34" charset="0"/>
                <a:ea typeface="Calibri" panose="020F0502020204030204" pitchFamily="34" charset="0"/>
                <a:cs typeface="Calibri" panose="020F0502020204030204" pitchFamily="34" charset="0"/>
              </a:rPr>
            </a:br>
            <a:r>
              <a:rPr lang="en-US" sz="3200" dirty="0">
                <a:latin typeface="Calibri" panose="020F0502020204030204" pitchFamily="34" charset="0"/>
                <a:ea typeface="Calibri" panose="020F0502020204030204" pitchFamily="34" charset="0"/>
                <a:cs typeface="Calibri" panose="020F0502020204030204" pitchFamily="34" charset="0"/>
              </a:rPr>
              <a:t>ONEIDA ENGINEERING SOLUTIONS LLC: $7.8m opportunity across 1 contract</a:t>
            </a:r>
          </a:p>
        </p:txBody>
      </p:sp>
      <p:sp>
        <p:nvSpPr>
          <p:cNvPr id="9" name="Rectangle 8">
            <a:extLst>
              <a:ext uri="{FF2B5EF4-FFF2-40B4-BE49-F238E27FC236}">
                <a16:creationId xmlns:a16="http://schemas.microsoft.com/office/drawing/2014/main" id="{CD2EA244-2697-5837-A8AD-DFB7733C4D03}"/>
              </a:ext>
            </a:extLst>
          </p:cNvPr>
          <p:cNvSpPr/>
          <p:nvPr/>
        </p:nvSpPr>
        <p:spPr>
          <a:xfrm>
            <a:off x="5073605" y="1375775"/>
            <a:ext cx="3813220" cy="501874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spcBef>
                <a:spcPts val="600"/>
              </a:spcBef>
            </a:pPr>
            <a:r>
              <a:rPr lang="en-US" sz="1400" b="1" dirty="0">
                <a:solidFill>
                  <a:schemeClr val="tx1"/>
                </a:solidFill>
                <a:latin typeface="Calibri" panose="020F0502020204030204" pitchFamily="34" charset="0"/>
                <a:ea typeface="Calibri" panose="020F0502020204030204" pitchFamily="34" charset="0"/>
                <a:cs typeface="Calibri" panose="020F0502020204030204" pitchFamily="34" charset="0"/>
              </a:rPr>
              <a:t>Rationale for Terminations:</a:t>
            </a:r>
          </a:p>
          <a:p>
            <a:pPr>
              <a:spcBef>
                <a:spcPts val="600"/>
              </a:spcBef>
            </a:pPr>
            <a:r>
              <a:rPr lang="en-US" sz="1400" i="1" dirty="0">
                <a:solidFill>
                  <a:schemeClr val="tx1"/>
                </a:solidFill>
                <a:latin typeface="Calibri" panose="020F0502020204030204" pitchFamily="34" charset="0"/>
                <a:ea typeface="Calibri" panose="020F0502020204030204" pitchFamily="34" charset="0"/>
                <a:cs typeface="Calibri" panose="020F0502020204030204" pitchFamily="34" charset="0"/>
              </a:rPr>
              <a:t>The financial liability of this contract is much greater than just $7.8m. DHS is entrusting vendor to chose sub-contractors, oversee large construction budgets despite this being a non-competitive bid to a very politically active organization. Reduced DHS oversight of construction projects posses a major cost risk.</a:t>
            </a:r>
          </a:p>
          <a:p>
            <a:pPr>
              <a:spcBef>
                <a:spcPts val="600"/>
              </a:spcBef>
            </a:pPr>
            <a:endParaRPr lang="en-US" sz="1400" i="1" dirty="0">
              <a:solidFill>
                <a:schemeClr val="tx1"/>
              </a:solidFill>
              <a:latin typeface="Calibri" panose="020F0502020204030204" pitchFamily="34" charset="0"/>
              <a:ea typeface="Calibri" panose="020F0502020204030204" pitchFamily="34" charset="0"/>
              <a:cs typeface="Calibri" panose="020F0502020204030204" pitchFamily="34" charset="0"/>
            </a:endParaRPr>
          </a:p>
          <a:p>
            <a:pPr>
              <a:spcBef>
                <a:spcPts val="600"/>
              </a:spcBef>
            </a:pPr>
            <a:r>
              <a:rPr lang="en-US" sz="1400" i="1" dirty="0">
                <a:solidFill>
                  <a:schemeClr val="tx1"/>
                </a:solidFill>
                <a:latin typeface="Calibri" panose="020F0502020204030204" pitchFamily="34" charset="0"/>
                <a:ea typeface="Calibri" panose="020F0502020204030204" pitchFamily="34" charset="0"/>
                <a:cs typeface="Calibri" panose="020F0502020204030204" pitchFamily="34" charset="0"/>
              </a:rPr>
              <a:t> </a:t>
            </a:r>
            <a:r>
              <a:rPr lang="en-US" sz="1400" u="sng" dirty="0">
                <a:solidFill>
                  <a:schemeClr val="tx1"/>
                </a:solidFill>
                <a:latin typeface="Calibri" panose="020F0502020204030204" pitchFamily="34" charset="0"/>
                <a:ea typeface="Calibri" panose="020F0502020204030204" pitchFamily="34" charset="0"/>
                <a:cs typeface="Calibri" panose="020F0502020204030204" pitchFamily="34" charset="0"/>
              </a:rPr>
              <a:t>Vendor &amp; contracts flagged in analysis due to:</a:t>
            </a:r>
          </a:p>
          <a:p>
            <a:pPr marL="171450" indent="-171450">
              <a:spcBef>
                <a:spcPts val="600"/>
              </a:spcBef>
              <a:spcAft>
                <a:spcPts val="300"/>
              </a:spcAft>
              <a:buFont typeface="Arial" panose="020B0604020202020204" pitchFamily="34" charset="0"/>
              <a:buChar char="•"/>
            </a:pPr>
            <a:r>
              <a:rPr lang="en-US" sz="1400" dirty="0">
                <a:solidFill>
                  <a:schemeClr val="tx1"/>
                </a:solidFill>
                <a:latin typeface="Calibri" panose="020F0502020204030204" pitchFamily="34" charset="0"/>
                <a:cs typeface="Calibri" panose="020F0502020204030204" pitchFamily="34" charset="0"/>
              </a:rPr>
              <a:t>“Number of offers received” for award was 1 </a:t>
            </a:r>
          </a:p>
          <a:p>
            <a:pPr marL="171450" indent="-171450">
              <a:spcBef>
                <a:spcPts val="600"/>
              </a:spcBef>
              <a:spcAft>
                <a:spcPts val="300"/>
              </a:spcAft>
              <a:buFont typeface="Arial" panose="020B0604020202020204" pitchFamily="34" charset="0"/>
              <a:buChar char="•"/>
            </a:pPr>
            <a:r>
              <a:rPr lang="en-US" sz="1400" dirty="0">
                <a:solidFill>
                  <a:schemeClr val="tx1"/>
                </a:solidFill>
                <a:latin typeface="Calibri" panose="020F0502020204030204" pitchFamily="34" charset="0"/>
                <a:ea typeface="Calibri" panose="020F0502020204030204" pitchFamily="34" charset="0"/>
                <a:cs typeface="Calibri" panose="020F0502020204030204" pitchFamily="34" charset="0"/>
              </a:rPr>
              <a:t>Won over $11m in contracts since 2021 for management consulting and environmental consulting services </a:t>
            </a:r>
          </a:p>
          <a:p>
            <a:pPr marL="171450" indent="-171450">
              <a:spcBef>
                <a:spcPts val="600"/>
              </a:spcBef>
              <a:spcAft>
                <a:spcPts val="300"/>
              </a:spcAft>
              <a:buFont typeface="Arial" panose="020B0604020202020204" pitchFamily="34" charset="0"/>
              <a:buChar char="•"/>
            </a:pPr>
            <a:r>
              <a:rPr lang="en-US" sz="1400" dirty="0">
                <a:solidFill>
                  <a:schemeClr val="tx1"/>
                </a:solidFill>
                <a:latin typeface="Calibri" panose="020F0502020204030204" pitchFamily="34" charset="0"/>
                <a:ea typeface="Calibri" panose="020F0502020204030204" pitchFamily="34" charset="0"/>
                <a:cs typeface="Calibri" panose="020F0502020204030204" pitchFamily="34" charset="0"/>
              </a:rPr>
              <a:t>Vendor only awarded contracts under Biden admin; </a:t>
            </a:r>
            <a:r>
              <a:rPr lang="en-US" sz="1400" dirty="0">
                <a:solidFill>
                  <a:schemeClr val="tx1"/>
                </a:solidFill>
                <a:latin typeface="Calibri" panose="020F0502020204030204" pitchFamily="34" charset="0"/>
                <a:cs typeface="Calibri" panose="020F0502020204030204" pitchFamily="34" charset="0"/>
              </a:rPr>
              <a:t>No awards during Trump’s first administration</a:t>
            </a:r>
          </a:p>
          <a:p>
            <a:pPr marL="171450" indent="-171450">
              <a:spcBef>
                <a:spcPts val="600"/>
              </a:spcBef>
              <a:spcAft>
                <a:spcPts val="300"/>
              </a:spcAft>
              <a:buFont typeface="Arial" panose="020B0604020202020204" pitchFamily="34" charset="0"/>
              <a:buChar char="•"/>
            </a:pPr>
            <a:endParaRPr lang="en-US" sz="1400" dirty="0">
              <a:solidFill>
                <a:schemeClr val="tx1"/>
              </a:solidFill>
              <a:latin typeface="Calibri" panose="020F0502020204030204" pitchFamily="34" charset="0"/>
              <a:cs typeface="Calibri" panose="020F0502020204030204" pitchFamily="34" charset="0"/>
            </a:endParaRPr>
          </a:p>
          <a:p>
            <a:pPr marL="171450" indent="-171450">
              <a:spcBef>
                <a:spcPts val="600"/>
              </a:spcBef>
              <a:spcAft>
                <a:spcPts val="300"/>
              </a:spcAft>
              <a:buFont typeface="Arial" panose="020B0604020202020204" pitchFamily="34" charset="0"/>
              <a:buChar char="•"/>
            </a:pPr>
            <a:endParaRPr lang="en-US" sz="1400" dirty="0">
              <a:solidFill>
                <a:schemeClr val="tx1"/>
              </a:solidFill>
              <a:latin typeface="Calibri" panose="020F0502020204030204" pitchFamily="34" charset="0"/>
              <a:cs typeface="Calibri" panose="020F0502020204030204" pitchFamily="34" charset="0"/>
            </a:endParaRPr>
          </a:p>
        </p:txBody>
      </p:sp>
      <p:sp>
        <p:nvSpPr>
          <p:cNvPr id="10" name="Rectangle 9">
            <a:extLst>
              <a:ext uri="{FF2B5EF4-FFF2-40B4-BE49-F238E27FC236}">
                <a16:creationId xmlns:a16="http://schemas.microsoft.com/office/drawing/2014/main" id="{403F3673-A397-4EE0-3300-ECF2FB3368BE}"/>
              </a:ext>
            </a:extLst>
          </p:cNvPr>
          <p:cNvSpPr/>
          <p:nvPr/>
        </p:nvSpPr>
        <p:spPr>
          <a:xfrm>
            <a:off x="9763126" y="228600"/>
            <a:ext cx="2197122" cy="75247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dirty="0"/>
          </a:p>
        </p:txBody>
      </p:sp>
      <p:sp>
        <p:nvSpPr>
          <p:cNvPr id="13" name="Rectangle 12">
            <a:extLst>
              <a:ext uri="{FF2B5EF4-FFF2-40B4-BE49-F238E27FC236}">
                <a16:creationId xmlns:a16="http://schemas.microsoft.com/office/drawing/2014/main" id="{6980E3D9-0D11-FAC4-AB3F-BB9C477F15CA}"/>
              </a:ext>
            </a:extLst>
          </p:cNvPr>
          <p:cNvSpPr/>
          <p:nvPr/>
        </p:nvSpPr>
        <p:spPr>
          <a:xfrm>
            <a:off x="9058275" y="1390650"/>
            <a:ext cx="3030640" cy="501874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spcBef>
                <a:spcPts val="600"/>
              </a:spcBef>
            </a:pPr>
            <a:r>
              <a:rPr lang="en-US" sz="1400" b="1" dirty="0">
                <a:solidFill>
                  <a:schemeClr val="tx1"/>
                </a:solidFill>
                <a:latin typeface="Calibri" panose="020F0502020204030204" pitchFamily="34" charset="0"/>
                <a:ea typeface="Calibri" panose="020F0502020204030204" pitchFamily="34" charset="0"/>
                <a:cs typeface="Calibri" panose="020F0502020204030204" pitchFamily="34" charset="0"/>
              </a:rPr>
              <a:t>Next Steps / Considerations:</a:t>
            </a:r>
          </a:p>
          <a:p>
            <a:pPr marL="171450" indent="-171450">
              <a:spcBef>
                <a:spcPts val="600"/>
              </a:spcBef>
              <a:buFont typeface="Arial" panose="020B0604020202020204" pitchFamily="34" charset="0"/>
              <a:buChar char="•"/>
            </a:pPr>
            <a:r>
              <a:rPr lang="en-US" sz="1400" b="0" i="0" u="none" strike="noStrike" dirty="0">
                <a:solidFill>
                  <a:srgbClr val="000000"/>
                </a:solidFill>
                <a:effectLst/>
                <a:latin typeface="Calibri" panose="020F0502020204030204" pitchFamily="34" charset="0"/>
                <a:cs typeface="Calibri" panose="020F0502020204030204" pitchFamily="34" charset="0"/>
              </a:rPr>
              <a:t>Review how many employees this vendor is augmenting for Customs and Border Patrol (CBP) and determine cost of in-sourcing project management for construction and leases</a:t>
            </a:r>
          </a:p>
          <a:p>
            <a:pPr marL="171450" indent="-171450">
              <a:spcBef>
                <a:spcPts val="600"/>
              </a:spcBef>
              <a:buFont typeface="Arial" panose="020B0604020202020204" pitchFamily="34" charset="0"/>
              <a:buChar char="•"/>
            </a:pPr>
            <a:r>
              <a:rPr lang="en-US" sz="1400" dirty="0">
                <a:solidFill>
                  <a:srgbClr val="000000"/>
                </a:solidFill>
                <a:latin typeface="Calibri" panose="020F0502020204030204" pitchFamily="34" charset="0"/>
                <a:cs typeface="Calibri" panose="020F0502020204030204" pitchFamily="34" charset="0"/>
              </a:rPr>
              <a:t>Determine why in house project management/ government real estate team within CBP is unable to perform basic functions like lease negotiation and construction management </a:t>
            </a:r>
          </a:p>
          <a:p>
            <a:pPr marL="171450" indent="-171450">
              <a:spcBef>
                <a:spcPts val="600"/>
              </a:spcBef>
              <a:buFont typeface="Arial" panose="020B0604020202020204" pitchFamily="34" charset="0"/>
              <a:buChar char="•"/>
            </a:pPr>
            <a:r>
              <a:rPr lang="en-US" sz="1400" dirty="0">
                <a:solidFill>
                  <a:srgbClr val="000000"/>
                </a:solidFill>
                <a:latin typeface="Calibri" panose="020F0502020204030204" pitchFamily="34" charset="0"/>
                <a:cs typeface="Calibri" panose="020F0502020204030204" pitchFamily="34" charset="0"/>
              </a:rPr>
              <a:t>Determine scope of Oneida nation’s political fundraising and determine main benefactor of the $1.4m in political donations in 2024</a:t>
            </a:r>
            <a:endParaRPr lang="en-US" sz="1400" b="0" i="0" u="none" strike="noStrike" dirty="0">
              <a:solidFill>
                <a:srgbClr val="000000"/>
              </a:solidFill>
              <a:effectLst/>
              <a:latin typeface="Calibri" panose="020F0502020204030204" pitchFamily="34" charset="0"/>
              <a:cs typeface="Calibri" panose="020F0502020204030204" pitchFamily="34" charset="0"/>
            </a:endParaRPr>
          </a:p>
        </p:txBody>
      </p:sp>
      <p:graphicFrame>
        <p:nvGraphicFramePr>
          <p:cNvPr id="14" name="Table 13">
            <a:extLst>
              <a:ext uri="{FF2B5EF4-FFF2-40B4-BE49-F238E27FC236}">
                <a16:creationId xmlns:a16="http://schemas.microsoft.com/office/drawing/2014/main" id="{4A90E8BE-7B80-EEE2-0203-41B0579B107C}"/>
              </a:ext>
            </a:extLst>
          </p:cNvPr>
          <p:cNvGraphicFramePr>
            <a:graphicFrameLocks noGrp="1"/>
          </p:cNvGraphicFramePr>
          <p:nvPr>
            <p:extLst>
              <p:ext uri="{D42A27DB-BD31-4B8C-83A1-F6EECF244321}">
                <p14:modId xmlns:p14="http://schemas.microsoft.com/office/powerpoint/2010/main" val="683898641"/>
              </p:ext>
            </p:extLst>
          </p:nvPr>
        </p:nvGraphicFramePr>
        <p:xfrm>
          <a:off x="311067" y="1818625"/>
          <a:ext cx="4549769" cy="1392737"/>
        </p:xfrm>
        <a:graphic>
          <a:graphicData uri="http://schemas.openxmlformats.org/drawingml/2006/table">
            <a:tbl>
              <a:tblPr>
                <a:tableStyleId>{5C22544A-7EE6-4342-B048-85BDC9FD1C3A}</a:tableStyleId>
              </a:tblPr>
              <a:tblGrid>
                <a:gridCol w="740985">
                  <a:extLst>
                    <a:ext uri="{9D8B030D-6E8A-4147-A177-3AD203B41FA5}">
                      <a16:colId xmlns:a16="http://schemas.microsoft.com/office/drawing/2014/main" val="3269005828"/>
                    </a:ext>
                  </a:extLst>
                </a:gridCol>
                <a:gridCol w="550606">
                  <a:extLst>
                    <a:ext uri="{9D8B030D-6E8A-4147-A177-3AD203B41FA5}">
                      <a16:colId xmlns:a16="http://schemas.microsoft.com/office/drawing/2014/main" val="2942715244"/>
                    </a:ext>
                  </a:extLst>
                </a:gridCol>
                <a:gridCol w="688258">
                  <a:extLst>
                    <a:ext uri="{9D8B030D-6E8A-4147-A177-3AD203B41FA5}">
                      <a16:colId xmlns:a16="http://schemas.microsoft.com/office/drawing/2014/main" val="1114260021"/>
                    </a:ext>
                  </a:extLst>
                </a:gridCol>
                <a:gridCol w="491613">
                  <a:extLst>
                    <a:ext uri="{9D8B030D-6E8A-4147-A177-3AD203B41FA5}">
                      <a16:colId xmlns:a16="http://schemas.microsoft.com/office/drawing/2014/main" val="3476507811"/>
                    </a:ext>
                  </a:extLst>
                </a:gridCol>
                <a:gridCol w="2078307">
                  <a:extLst>
                    <a:ext uri="{9D8B030D-6E8A-4147-A177-3AD203B41FA5}">
                      <a16:colId xmlns:a16="http://schemas.microsoft.com/office/drawing/2014/main" val="4023112606"/>
                    </a:ext>
                  </a:extLst>
                </a:gridCol>
              </a:tblGrid>
              <a:tr h="73441">
                <a:tc>
                  <a:txBody>
                    <a:bodyPr/>
                    <a:lstStyle/>
                    <a:p>
                      <a:pPr algn="l" fontAlgn="b"/>
                      <a:endParaRPr lang="en-US" sz="1100" b="1"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9525" marR="9525" marT="9525" marB="0" anchor="ctr"/>
                </a:tc>
                <a:tc gridSpan="3">
                  <a:txBody>
                    <a:bodyPr/>
                    <a:lstStyle/>
                    <a:p>
                      <a:pPr algn="l" fontAlgn="b"/>
                      <a:r>
                        <a:rPr lang="en-US" sz="1100" b="1"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Contract amount</a:t>
                      </a:r>
                    </a:p>
                  </a:txBody>
                  <a:tcPr marL="9525" marR="9525" marT="9525" marB="0" anchor="ctr"/>
                </a:tc>
                <a:tc hMerge="1">
                  <a:txBody>
                    <a:bodyPr/>
                    <a:lstStyle/>
                    <a:p>
                      <a:pPr algn="l" fontAlgn="b"/>
                      <a:endParaRPr lang="en-US" sz="1100" b="1" i="0" u="none" strike="noStrike" dirty="0">
                        <a:solidFill>
                          <a:srgbClr val="000000"/>
                        </a:solidFill>
                        <a:effectLst/>
                        <a:latin typeface="Calibri" panose="020F0502020204030204" pitchFamily="34" charset="0"/>
                      </a:endParaRPr>
                    </a:p>
                  </a:txBody>
                  <a:tcPr marL="9525" marR="9525" marT="9525" marB="0" anchor="ctr"/>
                </a:tc>
                <a:tc hMerge="1">
                  <a:txBody>
                    <a:bodyPr/>
                    <a:lstStyle/>
                    <a:p>
                      <a:pPr algn="l" fontAlgn="b"/>
                      <a:endParaRPr lang="en-US" sz="11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endParaRPr lang="en-US" sz="1100" b="1"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9525" marR="9525" marT="9525" marB="0" anchor="ctr"/>
                </a:tc>
                <a:extLst>
                  <a:ext uri="{0D108BD9-81ED-4DB2-BD59-A6C34878D82A}">
                    <a16:rowId xmlns:a16="http://schemas.microsoft.com/office/drawing/2014/main" val="2276335006"/>
                  </a:ext>
                </a:extLst>
              </a:tr>
              <a:tr h="367847">
                <a:tc>
                  <a:txBody>
                    <a:bodyPr/>
                    <a:lstStyle/>
                    <a:p>
                      <a:pPr algn="l" fontAlgn="b"/>
                      <a:r>
                        <a:rPr lang="en-US" sz="1100" b="1" u="none" strike="noStrike" dirty="0">
                          <a:effectLst/>
                          <a:latin typeface="Calibri" panose="020F0502020204030204" pitchFamily="34" charset="0"/>
                          <a:ea typeface="Calibri" panose="020F0502020204030204" pitchFamily="34" charset="0"/>
                          <a:cs typeface="Calibri" panose="020F0502020204030204" pitchFamily="34" charset="0"/>
                        </a:rPr>
                        <a:t>Award ID</a:t>
                      </a:r>
                      <a:endParaRPr lang="en-US" sz="1100" b="1"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9525" marR="9525" marT="9525" marB="0" anchor="ctr"/>
                </a:tc>
                <a:tc>
                  <a:txBody>
                    <a:bodyPr/>
                    <a:lstStyle/>
                    <a:p>
                      <a:pPr algn="l" fontAlgn="b"/>
                      <a:r>
                        <a:rPr lang="en-US" sz="1100" b="1" u="none" strike="noStrike" dirty="0">
                          <a:effectLst/>
                          <a:latin typeface="Calibri" panose="020F0502020204030204" pitchFamily="34" charset="0"/>
                          <a:ea typeface="Calibri" panose="020F0502020204030204" pitchFamily="34" charset="0"/>
                          <a:cs typeface="Calibri" panose="020F0502020204030204" pitchFamily="34" charset="0"/>
                        </a:rPr>
                        <a:t>Outlay</a:t>
                      </a:r>
                      <a:endParaRPr lang="en-US" sz="1100" b="1"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9525" marR="9525" marT="9525" marB="0" anchor="ctr"/>
                </a:tc>
                <a:tc>
                  <a:txBody>
                    <a:bodyPr/>
                    <a:lstStyle/>
                    <a:p>
                      <a:pPr algn="l" fontAlgn="b"/>
                      <a:r>
                        <a:rPr lang="en-US" sz="1100" b="1" u="none" strike="noStrike" dirty="0">
                          <a:effectLst/>
                          <a:latin typeface="Calibri" panose="020F0502020204030204" pitchFamily="34" charset="0"/>
                          <a:ea typeface="Calibri" panose="020F0502020204030204" pitchFamily="34" charset="0"/>
                          <a:cs typeface="Calibri" panose="020F0502020204030204" pitchFamily="34" charset="0"/>
                        </a:rPr>
                        <a:t>Obligated</a:t>
                      </a:r>
                      <a:endParaRPr lang="en-US" sz="1100" b="1"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9525" marR="9525" marT="9525" marB="0" anchor="ctr"/>
                </a:tc>
                <a:tc>
                  <a:txBody>
                    <a:bodyPr/>
                    <a:lstStyle/>
                    <a:p>
                      <a:pPr algn="l" fontAlgn="b"/>
                      <a:r>
                        <a:rPr lang="en-US" sz="1100" b="1" u="none" strike="noStrike" dirty="0">
                          <a:effectLst/>
                          <a:latin typeface="Calibri" panose="020F0502020204030204" pitchFamily="34" charset="0"/>
                          <a:ea typeface="Calibri" panose="020F0502020204030204" pitchFamily="34" charset="0"/>
                          <a:cs typeface="Calibri" panose="020F0502020204030204" pitchFamily="34" charset="0"/>
                        </a:rPr>
                        <a:t>Current Award</a:t>
                      </a:r>
                      <a:endParaRPr lang="en-US" sz="1100" b="1"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9525" marR="9525" marT="9525" marB="0" anchor="ctr"/>
                </a:tc>
                <a:tc>
                  <a:txBody>
                    <a:bodyPr/>
                    <a:lstStyle/>
                    <a:p>
                      <a:pPr algn="l" fontAlgn="b"/>
                      <a:r>
                        <a:rPr lang="en-US" sz="1100" b="1" u="none" strike="noStrike" dirty="0">
                          <a:effectLst/>
                          <a:latin typeface="Calibri" panose="020F0502020204030204" pitchFamily="34" charset="0"/>
                          <a:ea typeface="Calibri" panose="020F0502020204030204" pitchFamily="34" charset="0"/>
                          <a:cs typeface="Calibri" panose="020F0502020204030204" pitchFamily="34" charset="0"/>
                        </a:rPr>
                        <a:t>Description</a:t>
                      </a:r>
                      <a:endParaRPr lang="en-US" sz="1100" b="1"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9525" marR="9525" marT="9525" marB="0" anchor="ctr"/>
                </a:tc>
                <a:extLst>
                  <a:ext uri="{0D108BD9-81ED-4DB2-BD59-A6C34878D82A}">
                    <a16:rowId xmlns:a16="http://schemas.microsoft.com/office/drawing/2014/main" val="1613237074"/>
                  </a:ext>
                </a:extLst>
              </a:tr>
              <a:tr h="285539">
                <a:tc>
                  <a:txBody>
                    <a:bodyPr/>
                    <a:lstStyle/>
                    <a:p>
                      <a:pPr algn="l" fontAlgn="b"/>
                      <a:r>
                        <a:rPr lang="en-US" sz="1100" b="0" i="0" u="none" strike="noStrike" dirty="0">
                          <a:solidFill>
                            <a:srgbClr val="000000"/>
                          </a:solidFill>
                          <a:effectLst/>
                          <a:latin typeface="Calibri" panose="020F0502020204030204" pitchFamily="34" charset="0"/>
                          <a:cs typeface="Calibri" panose="020F0502020204030204" pitchFamily="34" charset="0"/>
                        </a:rPr>
                        <a:t>70B01C24C00000030</a:t>
                      </a:r>
                      <a:endParaRPr lang="en-US" sz="11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9525" marR="9525" marT="9525" marB="0" anchor="ctr"/>
                </a:tc>
                <a:tc>
                  <a:txBody>
                    <a:bodyPr/>
                    <a:lstStyle/>
                    <a:p>
                      <a:pPr algn="l" fontAlgn="b"/>
                      <a:r>
                        <a:rPr lang="en-US" sz="1100" u="none" strike="noStrike" dirty="0">
                          <a:effectLst/>
                          <a:latin typeface="Calibri" panose="020F0502020204030204" pitchFamily="34" charset="0"/>
                          <a:ea typeface="Calibri" panose="020F0502020204030204" pitchFamily="34" charset="0"/>
                          <a:cs typeface="Calibri" panose="020F0502020204030204" pitchFamily="34" charset="0"/>
                        </a:rPr>
                        <a:t> $3.1m  </a:t>
                      </a:r>
                      <a:endParaRPr lang="en-US" sz="11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9525" marR="9525" marT="9525" marB="0" anchor="ctr"/>
                </a:tc>
                <a:tc>
                  <a:txBody>
                    <a:bodyPr/>
                    <a:lstStyle/>
                    <a:p>
                      <a:pPr algn="l" fontAlgn="b"/>
                      <a:r>
                        <a:rPr lang="en-US" sz="1100" u="none" strike="noStrike" dirty="0">
                          <a:effectLst/>
                          <a:latin typeface="Calibri" panose="020F0502020204030204" pitchFamily="34" charset="0"/>
                          <a:ea typeface="Calibri" panose="020F0502020204030204" pitchFamily="34" charset="0"/>
                          <a:cs typeface="Calibri" panose="020F0502020204030204" pitchFamily="34" charset="0"/>
                        </a:rPr>
                        <a:t> $7.8m</a:t>
                      </a:r>
                      <a:endParaRPr lang="en-US" sz="11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9525" marR="9525" marT="9525" marB="0" anchor="ctr"/>
                </a:tc>
                <a:tc>
                  <a:txBody>
                    <a:bodyPr/>
                    <a:lstStyle/>
                    <a:p>
                      <a:pPr algn="l" fontAlgn="b"/>
                      <a:r>
                        <a:rPr lang="en-US" sz="1100" u="none" strike="noStrike" dirty="0">
                          <a:effectLst/>
                          <a:latin typeface="Calibri" panose="020F0502020204030204" pitchFamily="34" charset="0"/>
                          <a:ea typeface="Calibri" panose="020F0502020204030204" pitchFamily="34" charset="0"/>
                          <a:cs typeface="Calibri" panose="020F0502020204030204" pitchFamily="34" charset="0"/>
                        </a:rPr>
                        <a:t>$7.8m</a:t>
                      </a:r>
                      <a:endParaRPr lang="en-US" sz="11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9525" marR="9525" marT="9525" marB="0" anchor="ctr"/>
                </a:tc>
                <a:tc>
                  <a:txBody>
                    <a:bodyPr/>
                    <a:lstStyle/>
                    <a:p>
                      <a:pPr algn="l" fontAlgn="b"/>
                      <a:r>
                        <a:rPr lang="en-US" sz="1100" b="0" i="0" u="none" strike="noStrike" dirty="0">
                          <a:solidFill>
                            <a:srgbClr val="000000"/>
                          </a:solidFill>
                          <a:effectLst/>
                          <a:latin typeface="Calibri" panose="020F0502020204030204" pitchFamily="34" charset="0"/>
                          <a:cs typeface="Calibri" panose="020F0502020204030204" pitchFamily="34" charset="0"/>
                        </a:rPr>
                        <a:t>Contractor support for real-property management of CBP facilities by providing expertise related to capital leases and construction</a:t>
                      </a:r>
                    </a:p>
                  </a:txBody>
                  <a:tcPr marL="9525" marR="9525" marT="9525" marB="0" anchor="ctr"/>
                </a:tc>
                <a:extLst>
                  <a:ext uri="{0D108BD9-81ED-4DB2-BD59-A6C34878D82A}">
                    <a16:rowId xmlns:a16="http://schemas.microsoft.com/office/drawing/2014/main" val="2621652238"/>
                  </a:ext>
                </a:extLst>
              </a:tr>
            </a:tbl>
          </a:graphicData>
        </a:graphic>
      </p:graphicFrame>
      <p:sp>
        <p:nvSpPr>
          <p:cNvPr id="17" name="Rectangle 16">
            <a:extLst>
              <a:ext uri="{FF2B5EF4-FFF2-40B4-BE49-F238E27FC236}">
                <a16:creationId xmlns:a16="http://schemas.microsoft.com/office/drawing/2014/main" id="{FEED29DC-31F3-A035-AB0A-833EF5AA2F51}"/>
              </a:ext>
            </a:extLst>
          </p:cNvPr>
          <p:cNvSpPr/>
          <p:nvPr/>
        </p:nvSpPr>
        <p:spPr>
          <a:xfrm>
            <a:off x="241259" y="4169724"/>
            <a:ext cx="4702216" cy="222479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sz="2000" b="1" dirty="0">
                <a:solidFill>
                  <a:schemeClr val="tx1"/>
                </a:solidFill>
                <a:latin typeface="Calibri" panose="020F0502020204030204" pitchFamily="34" charset="0"/>
                <a:ea typeface="Calibri" panose="020F0502020204030204" pitchFamily="34" charset="0"/>
                <a:cs typeface="Calibri" panose="020F0502020204030204" pitchFamily="34" charset="0"/>
              </a:rPr>
              <a:t>Vendor at-a-glance:</a:t>
            </a:r>
          </a:p>
          <a:p>
            <a:r>
              <a:rPr lang="en-US" sz="2000" dirty="0">
                <a:solidFill>
                  <a:schemeClr val="tx1"/>
                </a:solidFill>
                <a:latin typeface="Calibri" panose="020F0502020204030204" pitchFamily="34" charset="0"/>
                <a:ea typeface="Calibri" panose="020F0502020204030204" pitchFamily="34" charset="0"/>
                <a:cs typeface="Calibri" panose="020F0502020204030204" pitchFamily="34" charset="0"/>
                <a:hlinkClick r:id="rId2"/>
              </a:rPr>
              <a:t>Website</a:t>
            </a:r>
            <a:endParaRPr lang="en-US" sz="2000" dirty="0">
              <a:solidFill>
                <a:schemeClr val="tx1"/>
              </a:solidFill>
              <a:latin typeface="Calibri" panose="020F0502020204030204" pitchFamily="34" charset="0"/>
              <a:ea typeface="Calibri" panose="020F0502020204030204" pitchFamily="34" charset="0"/>
              <a:cs typeface="Calibri" panose="020F0502020204030204" pitchFamily="34" charset="0"/>
            </a:endParaRPr>
          </a:p>
          <a:p>
            <a:r>
              <a:rPr lang="en-US" sz="2000" dirty="0">
                <a:solidFill>
                  <a:schemeClr val="tx1"/>
                </a:solidFill>
                <a:latin typeface="Calibri" panose="020F0502020204030204" pitchFamily="34" charset="0"/>
                <a:ea typeface="Calibri" panose="020F0502020204030204" pitchFamily="34" charset="0"/>
                <a:cs typeface="Calibri" panose="020F0502020204030204" pitchFamily="34" charset="0"/>
              </a:rPr>
              <a:t>https://oescgroup.com/oesc/oes/</a:t>
            </a:r>
          </a:p>
          <a:p>
            <a:r>
              <a:rPr lang="en-US" sz="2000" dirty="0">
                <a:solidFill>
                  <a:schemeClr val="tx1"/>
                </a:solidFill>
                <a:latin typeface="Calibri" panose="020F0502020204030204" pitchFamily="34" charset="0"/>
                <a:ea typeface="Calibri" panose="020F0502020204030204" pitchFamily="34" charset="0"/>
                <a:cs typeface="Calibri" panose="020F0502020204030204" pitchFamily="34" charset="0"/>
                <a:hlinkClick r:id="rId3"/>
              </a:rPr>
              <a:t>Vendor Political Contributions</a:t>
            </a:r>
            <a:endParaRPr lang="en-US" sz="2000" dirty="0">
              <a:solidFill>
                <a:schemeClr val="tx1"/>
              </a:solidFill>
              <a:latin typeface="Calibri" panose="020F0502020204030204" pitchFamily="34" charset="0"/>
              <a:ea typeface="Calibri" panose="020F0502020204030204" pitchFamily="34" charset="0"/>
              <a:cs typeface="Calibri" panose="020F0502020204030204" pitchFamily="34" charset="0"/>
            </a:endParaRPr>
          </a:p>
          <a:p>
            <a:r>
              <a:rPr lang="en-US" sz="2000" dirty="0">
                <a:solidFill>
                  <a:schemeClr val="tx1"/>
                </a:solidFill>
                <a:latin typeface="Calibri" panose="020F0502020204030204" pitchFamily="34" charset="0"/>
                <a:ea typeface="Calibri" panose="020F0502020204030204" pitchFamily="34" charset="0"/>
                <a:cs typeface="Calibri" panose="020F0502020204030204" pitchFamily="34" charset="0"/>
              </a:rPr>
              <a:t>https://www.opensecrets.org/orgs/oneida-indian-nation/summary?id=D000036389</a:t>
            </a:r>
          </a:p>
          <a:p>
            <a:r>
              <a:rPr lang="en-US" sz="2000" dirty="0">
                <a:solidFill>
                  <a:schemeClr val="tx1"/>
                </a:solidFill>
                <a:latin typeface="Calibri" panose="020F0502020204030204" pitchFamily="34" charset="0"/>
                <a:ea typeface="Calibri" panose="020F0502020204030204" pitchFamily="34" charset="0"/>
                <a:cs typeface="Calibri" panose="020F0502020204030204" pitchFamily="34" charset="0"/>
                <a:hlinkClick r:id="rId4"/>
              </a:rPr>
              <a:t>USA Spending Profile</a:t>
            </a:r>
            <a:endParaRPr lang="en-US" sz="2000" dirty="0">
              <a:solidFill>
                <a:schemeClr val="tx1"/>
              </a:solidFill>
            </a:endParaRPr>
          </a:p>
        </p:txBody>
      </p:sp>
      <p:pic>
        <p:nvPicPr>
          <p:cNvPr id="4" name="Picture 3">
            <a:extLst>
              <a:ext uri="{FF2B5EF4-FFF2-40B4-BE49-F238E27FC236}">
                <a16:creationId xmlns:a16="http://schemas.microsoft.com/office/drawing/2014/main" id="{C78DEDE4-905B-C289-097B-C76EC4EE6692}"/>
              </a:ext>
            </a:extLst>
          </p:cNvPr>
          <p:cNvPicPr>
            <a:picLocks noChangeAspect="1"/>
          </p:cNvPicPr>
          <p:nvPr/>
        </p:nvPicPr>
        <p:blipFill>
          <a:blip r:embed="rId5"/>
          <a:stretch>
            <a:fillRect/>
          </a:stretch>
        </p:blipFill>
        <p:spPr>
          <a:xfrm>
            <a:off x="9444546" y="71391"/>
            <a:ext cx="2644369" cy="1066892"/>
          </a:xfrm>
          <a:prstGeom prst="rect">
            <a:avLst/>
          </a:prstGeom>
        </p:spPr>
      </p:pic>
    </p:spTree>
    <p:extLst>
      <p:ext uri="{BB962C8B-B14F-4D97-AF65-F5344CB8AC3E}">
        <p14:creationId xmlns:p14="http://schemas.microsoft.com/office/powerpoint/2010/main" val="42212490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C27B33-1E15-7A20-5687-28AE65E081B6}"/>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040CF65F-61E4-0980-3D91-9A753ECD7BCE}"/>
              </a:ext>
            </a:extLst>
          </p:cNvPr>
          <p:cNvSpPr/>
          <p:nvPr/>
        </p:nvSpPr>
        <p:spPr>
          <a:xfrm>
            <a:off x="0" y="1171575"/>
            <a:ext cx="12192000" cy="542925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EE808C7E-0042-1D7E-88FE-2435FF1D9C83}"/>
              </a:ext>
            </a:extLst>
          </p:cNvPr>
          <p:cNvSpPr/>
          <p:nvPr/>
        </p:nvSpPr>
        <p:spPr>
          <a:xfrm>
            <a:off x="241259" y="1375775"/>
            <a:ext cx="4702216" cy="26914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endParaRPr lang="en-US" sz="1200" dirty="0">
              <a:solidFill>
                <a:schemeClr val="tx1"/>
              </a:solidFill>
            </a:endParaRPr>
          </a:p>
        </p:txBody>
      </p:sp>
      <p:sp>
        <p:nvSpPr>
          <p:cNvPr id="8" name="Title 1">
            <a:extLst>
              <a:ext uri="{FF2B5EF4-FFF2-40B4-BE49-F238E27FC236}">
                <a16:creationId xmlns:a16="http://schemas.microsoft.com/office/drawing/2014/main" id="{C208F7B8-3C5C-6716-3077-D7A7BC4E2859}"/>
              </a:ext>
            </a:extLst>
          </p:cNvPr>
          <p:cNvSpPr>
            <a:spLocks noGrp="1"/>
          </p:cNvSpPr>
          <p:nvPr>
            <p:ph type="ctrTitle"/>
          </p:nvPr>
        </p:nvSpPr>
        <p:spPr>
          <a:xfrm>
            <a:off x="311067" y="125424"/>
            <a:ext cx="8440266" cy="661157"/>
          </a:xfrm>
        </p:spPr>
        <p:txBody>
          <a:bodyPr anchor="ctr">
            <a:normAutofit fontScale="90000"/>
          </a:bodyPr>
          <a:lstStyle/>
          <a:p>
            <a:br>
              <a:rPr lang="en-US" sz="3200" dirty="0">
                <a:latin typeface="Calibri" panose="020F0502020204030204" pitchFamily="34" charset="0"/>
                <a:ea typeface="Calibri" panose="020F0502020204030204" pitchFamily="34" charset="0"/>
                <a:cs typeface="Calibri" panose="020F0502020204030204" pitchFamily="34" charset="0"/>
              </a:rPr>
            </a:br>
            <a:r>
              <a:rPr lang="en-US" sz="3200" dirty="0">
                <a:latin typeface="Calibri" panose="020F0502020204030204" pitchFamily="34" charset="0"/>
                <a:ea typeface="Calibri" panose="020F0502020204030204" pitchFamily="34" charset="0"/>
                <a:cs typeface="Calibri" panose="020F0502020204030204" pitchFamily="34" charset="0"/>
              </a:rPr>
              <a:t>FREEDOM INTERNATIONAL INC: $609k opportunity across 1 contract</a:t>
            </a:r>
          </a:p>
        </p:txBody>
      </p:sp>
      <p:sp>
        <p:nvSpPr>
          <p:cNvPr id="9" name="Rectangle 8">
            <a:extLst>
              <a:ext uri="{FF2B5EF4-FFF2-40B4-BE49-F238E27FC236}">
                <a16:creationId xmlns:a16="http://schemas.microsoft.com/office/drawing/2014/main" id="{338B2B85-F228-0BB5-88B1-CF88194FDBAF}"/>
              </a:ext>
            </a:extLst>
          </p:cNvPr>
          <p:cNvSpPr/>
          <p:nvPr/>
        </p:nvSpPr>
        <p:spPr>
          <a:xfrm>
            <a:off x="5073605" y="1375775"/>
            <a:ext cx="3813220" cy="501874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spcBef>
                <a:spcPts val="600"/>
              </a:spcBef>
            </a:pPr>
            <a:r>
              <a:rPr lang="en-US" sz="1400" b="1" dirty="0">
                <a:solidFill>
                  <a:schemeClr val="tx1"/>
                </a:solidFill>
                <a:latin typeface="Calibri" panose="020F0502020204030204" pitchFamily="34" charset="0"/>
                <a:ea typeface="Calibri" panose="020F0502020204030204" pitchFamily="34" charset="0"/>
                <a:cs typeface="Calibri" panose="020F0502020204030204" pitchFamily="34" charset="0"/>
              </a:rPr>
              <a:t>Rationale for Terminations:</a:t>
            </a:r>
          </a:p>
          <a:p>
            <a:pPr>
              <a:spcBef>
                <a:spcPts val="600"/>
              </a:spcBef>
            </a:pPr>
            <a:r>
              <a:rPr lang="en-US" sz="1400" i="1" dirty="0">
                <a:solidFill>
                  <a:schemeClr val="tx1"/>
                </a:solidFill>
                <a:latin typeface="Calibri" panose="020F0502020204030204" pitchFamily="34" charset="0"/>
                <a:ea typeface="Calibri" panose="020F0502020204030204" pitchFamily="34" charset="0"/>
                <a:cs typeface="Calibri" panose="020F0502020204030204" pitchFamily="34" charset="0"/>
              </a:rPr>
              <a:t>While a small dollar value contract, the vendor appears to be operating under several different names and the address has no public record of the company there. Company website also has former Obama staff member as point of contact</a:t>
            </a:r>
          </a:p>
          <a:p>
            <a:pPr>
              <a:spcBef>
                <a:spcPts val="600"/>
              </a:spcBef>
            </a:pPr>
            <a:r>
              <a:rPr lang="en-US" sz="1400" u="sng" dirty="0">
                <a:solidFill>
                  <a:schemeClr val="tx1"/>
                </a:solidFill>
                <a:latin typeface="Calibri" panose="020F0502020204030204" pitchFamily="34" charset="0"/>
                <a:ea typeface="Calibri" panose="020F0502020204030204" pitchFamily="34" charset="0"/>
                <a:cs typeface="Calibri" panose="020F0502020204030204" pitchFamily="34" charset="0"/>
              </a:rPr>
              <a:t>Vendor &amp; contracts flagged in analysis due to:</a:t>
            </a:r>
          </a:p>
          <a:p>
            <a:pPr marL="171450" indent="-171450">
              <a:spcBef>
                <a:spcPts val="600"/>
              </a:spcBef>
              <a:spcAft>
                <a:spcPts val="300"/>
              </a:spcAft>
              <a:buFont typeface="Arial" panose="020B0604020202020204" pitchFamily="34" charset="0"/>
              <a:buChar char="•"/>
            </a:pPr>
            <a:r>
              <a:rPr lang="en-US" sz="1400" dirty="0">
                <a:solidFill>
                  <a:schemeClr val="tx1"/>
                </a:solidFill>
                <a:latin typeface="Calibri" panose="020F0502020204030204" pitchFamily="34" charset="0"/>
                <a:cs typeface="Calibri" panose="020F0502020204030204" pitchFamily="34" charset="0"/>
              </a:rPr>
              <a:t>“Number of offers received” for award was 1 </a:t>
            </a:r>
          </a:p>
          <a:p>
            <a:pPr marL="171450" indent="-171450">
              <a:spcBef>
                <a:spcPts val="600"/>
              </a:spcBef>
              <a:spcAft>
                <a:spcPts val="300"/>
              </a:spcAft>
              <a:buFont typeface="Arial" panose="020B0604020202020204" pitchFamily="34" charset="0"/>
              <a:buChar char="•"/>
            </a:pPr>
            <a:r>
              <a:rPr lang="en-US" sz="1400" dirty="0">
                <a:solidFill>
                  <a:schemeClr val="tx1"/>
                </a:solidFill>
                <a:latin typeface="Calibri" panose="020F0502020204030204" pitchFamily="34" charset="0"/>
                <a:ea typeface="Calibri" panose="020F0502020204030204" pitchFamily="34" charset="0"/>
                <a:cs typeface="Calibri" panose="020F0502020204030204" pitchFamily="34" charset="0"/>
              </a:rPr>
              <a:t>NAICS code is for management consulting which is tied to previous DOGE cuts</a:t>
            </a:r>
            <a:endParaRPr lang="en-US" sz="1400" dirty="0">
              <a:solidFill>
                <a:schemeClr val="tx1"/>
              </a:solidFill>
              <a:latin typeface="Calibri" panose="020F0502020204030204" pitchFamily="34" charset="0"/>
              <a:cs typeface="Calibri" panose="020F0502020204030204" pitchFamily="34" charset="0"/>
            </a:endParaRPr>
          </a:p>
          <a:p>
            <a:pPr marL="171450" indent="-171450">
              <a:spcBef>
                <a:spcPts val="600"/>
              </a:spcBef>
              <a:spcAft>
                <a:spcPts val="300"/>
              </a:spcAft>
              <a:buFont typeface="Arial" panose="020B0604020202020204" pitchFamily="34" charset="0"/>
              <a:buChar char="•"/>
            </a:pPr>
            <a:r>
              <a:rPr lang="en-US" sz="1400" dirty="0">
                <a:solidFill>
                  <a:schemeClr val="tx1"/>
                </a:solidFill>
                <a:latin typeface="Calibri" panose="020F0502020204030204" pitchFamily="34" charset="0"/>
                <a:ea typeface="Calibri" panose="020F0502020204030204" pitchFamily="34" charset="0"/>
                <a:cs typeface="Calibri" panose="020F0502020204030204" pitchFamily="34" charset="0"/>
              </a:rPr>
              <a:t>Vendor only awarded contracts under Biden admins</a:t>
            </a:r>
          </a:p>
          <a:p>
            <a:pPr marL="171450" indent="-171450">
              <a:spcBef>
                <a:spcPts val="600"/>
              </a:spcBef>
              <a:spcAft>
                <a:spcPts val="300"/>
              </a:spcAft>
              <a:buFont typeface="Arial" panose="020B0604020202020204" pitchFamily="34" charset="0"/>
              <a:buChar char="•"/>
            </a:pPr>
            <a:r>
              <a:rPr lang="en-US" sz="1400" dirty="0">
                <a:solidFill>
                  <a:schemeClr val="tx1"/>
                </a:solidFill>
                <a:latin typeface="Calibri" panose="020F0502020204030204" pitchFamily="34" charset="0"/>
                <a:cs typeface="Calibri" panose="020F0502020204030204" pitchFamily="34" charset="0"/>
              </a:rPr>
              <a:t>Freedom International has no web presence but found evidence it’s a DBA of </a:t>
            </a:r>
            <a:r>
              <a:rPr lang="en-US" sz="1400" dirty="0">
                <a:solidFill>
                  <a:srgbClr val="00B0F0"/>
                </a:solidFill>
                <a:latin typeface="Calibri" panose="020F0502020204030204" pitchFamily="34" charset="0"/>
                <a:cs typeface="Calibri" panose="020F0502020204030204" pitchFamily="34" charset="0"/>
                <a:hlinkClick r:id="rId2">
                  <a:extLst>
                    <a:ext uri="{A12FA001-AC4F-418D-AE19-62706E023703}">
                      <ahyp:hlinkClr xmlns:ahyp="http://schemas.microsoft.com/office/drawing/2018/hyperlinkcolor" val="tx"/>
                    </a:ext>
                  </a:extLst>
                </a:hlinkClick>
              </a:rPr>
              <a:t>Manifest Consulting Group </a:t>
            </a:r>
            <a:endParaRPr lang="en-US" sz="1400" dirty="0">
              <a:solidFill>
                <a:srgbClr val="00B0F0"/>
              </a:solidFill>
              <a:latin typeface="Calibri" panose="020F0502020204030204" pitchFamily="34" charset="0"/>
              <a:cs typeface="Calibri" panose="020F0502020204030204" pitchFamily="34" charset="0"/>
            </a:endParaRPr>
          </a:p>
          <a:p>
            <a:pPr marL="171450" indent="-171450">
              <a:spcBef>
                <a:spcPts val="600"/>
              </a:spcBef>
              <a:spcAft>
                <a:spcPts val="300"/>
              </a:spcAft>
              <a:buFont typeface="Arial" panose="020B0604020202020204" pitchFamily="34" charset="0"/>
              <a:buChar char="•"/>
            </a:pPr>
            <a:r>
              <a:rPr lang="en-US" sz="1400" dirty="0">
                <a:solidFill>
                  <a:schemeClr val="tx1"/>
                </a:solidFill>
                <a:latin typeface="Calibri" panose="020F0502020204030204" pitchFamily="34" charset="0"/>
                <a:cs typeface="Calibri" panose="020F0502020204030204" pitchFamily="34" charset="0"/>
              </a:rPr>
              <a:t>Company website has contact as Nate Jenkins (former Deputy Director of Private Sector Engagement under Obama White House)</a:t>
            </a:r>
          </a:p>
          <a:p>
            <a:pPr marL="171450" indent="-171450">
              <a:spcBef>
                <a:spcPts val="600"/>
              </a:spcBef>
              <a:spcAft>
                <a:spcPts val="300"/>
              </a:spcAft>
              <a:buFont typeface="Arial" panose="020B0604020202020204" pitchFamily="34" charset="0"/>
              <a:buChar char="•"/>
            </a:pPr>
            <a:endParaRPr lang="en-US" sz="1200" dirty="0">
              <a:solidFill>
                <a:schemeClr val="tx1"/>
              </a:solidFill>
              <a:latin typeface="Calibri" panose="020F0502020204030204" pitchFamily="34" charset="0"/>
              <a:cs typeface="Calibri" panose="020F0502020204030204" pitchFamily="34" charset="0"/>
            </a:endParaRPr>
          </a:p>
          <a:p>
            <a:pPr marL="171450" indent="-171450">
              <a:spcBef>
                <a:spcPts val="600"/>
              </a:spcBef>
              <a:spcAft>
                <a:spcPts val="300"/>
              </a:spcAft>
              <a:buFont typeface="Arial" panose="020B0604020202020204" pitchFamily="34" charset="0"/>
              <a:buChar char="•"/>
            </a:pPr>
            <a:endParaRPr lang="en-US" sz="1200" dirty="0">
              <a:solidFill>
                <a:schemeClr val="tx1"/>
              </a:solidFill>
              <a:latin typeface="Calibri" panose="020F0502020204030204" pitchFamily="34" charset="0"/>
              <a:cs typeface="Calibri" panose="020F0502020204030204" pitchFamily="34" charset="0"/>
            </a:endParaRPr>
          </a:p>
        </p:txBody>
      </p:sp>
      <p:sp>
        <p:nvSpPr>
          <p:cNvPr id="13" name="Rectangle 12">
            <a:extLst>
              <a:ext uri="{FF2B5EF4-FFF2-40B4-BE49-F238E27FC236}">
                <a16:creationId xmlns:a16="http://schemas.microsoft.com/office/drawing/2014/main" id="{6F1E350D-D76E-D163-032E-D6835F81499C}"/>
              </a:ext>
            </a:extLst>
          </p:cNvPr>
          <p:cNvSpPr/>
          <p:nvPr/>
        </p:nvSpPr>
        <p:spPr>
          <a:xfrm>
            <a:off x="9058275" y="1390650"/>
            <a:ext cx="3030640" cy="501874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spcBef>
                <a:spcPts val="600"/>
              </a:spcBef>
            </a:pPr>
            <a:r>
              <a:rPr lang="en-US" sz="1400" b="1" dirty="0">
                <a:solidFill>
                  <a:schemeClr val="tx1"/>
                </a:solidFill>
                <a:latin typeface="Calibri" panose="020F0502020204030204" pitchFamily="34" charset="0"/>
                <a:ea typeface="Calibri" panose="020F0502020204030204" pitchFamily="34" charset="0"/>
                <a:cs typeface="Calibri" panose="020F0502020204030204" pitchFamily="34" charset="0"/>
              </a:rPr>
              <a:t>Next Steps / Considerations:</a:t>
            </a:r>
          </a:p>
          <a:p>
            <a:pPr marL="285750" indent="-285750">
              <a:spcBef>
                <a:spcPts val="600"/>
              </a:spcBef>
              <a:buFont typeface="Arial" panose="020B0604020202020204" pitchFamily="34" charset="0"/>
              <a:buChar char="•"/>
            </a:pPr>
            <a:r>
              <a:rPr lang="en-US" sz="1400" b="0" i="0" u="none" strike="noStrike" dirty="0">
                <a:solidFill>
                  <a:schemeClr val="tx1"/>
                </a:solidFill>
                <a:effectLst/>
                <a:latin typeface="Calibri" panose="020F0502020204030204" pitchFamily="34" charset="0"/>
                <a:cs typeface="Calibri" panose="020F0502020204030204" pitchFamily="34" charset="0"/>
              </a:rPr>
              <a:t>Review success of ~ $11m in contracts since 2021 for management consulting contracts and </a:t>
            </a:r>
            <a:r>
              <a:rPr lang="en-US" sz="1400" dirty="0">
                <a:solidFill>
                  <a:schemeClr val="tx1"/>
                </a:solidFill>
                <a:latin typeface="Calibri" panose="020F0502020204030204" pitchFamily="34" charset="0"/>
                <a:cs typeface="Calibri" panose="020F0502020204030204" pitchFamily="34" charset="0"/>
              </a:rPr>
              <a:t>e</a:t>
            </a:r>
            <a:r>
              <a:rPr lang="en-US" sz="1400" b="0" i="0" u="none" strike="noStrike" dirty="0">
                <a:solidFill>
                  <a:schemeClr val="tx1"/>
                </a:solidFill>
                <a:effectLst/>
                <a:latin typeface="Calibri" panose="020F0502020204030204" pitchFamily="34" charset="0"/>
                <a:cs typeface="Calibri" panose="020F0502020204030204" pitchFamily="34" charset="0"/>
              </a:rPr>
              <a:t>nvironmental consulting services </a:t>
            </a:r>
          </a:p>
          <a:p>
            <a:pPr marL="742950" lvl="1" indent="-285750">
              <a:spcBef>
                <a:spcPts val="600"/>
              </a:spcBef>
              <a:buFont typeface="Arial" panose="020B0604020202020204" pitchFamily="34" charset="0"/>
              <a:buChar char="•"/>
            </a:pPr>
            <a:r>
              <a:rPr lang="en-US" sz="1200" b="0" i="0" u="none" strike="noStrike" dirty="0">
                <a:solidFill>
                  <a:schemeClr val="tx1"/>
                </a:solidFill>
                <a:effectLst/>
                <a:latin typeface="Calibri" panose="020F0502020204030204" pitchFamily="34" charset="0"/>
                <a:cs typeface="Calibri" panose="020F0502020204030204" pitchFamily="34" charset="0"/>
              </a:rPr>
              <a:t>review previous work &amp; identify if “</a:t>
            </a:r>
            <a:r>
              <a:rPr lang="en-US" sz="1200" dirty="0">
                <a:solidFill>
                  <a:schemeClr val="tx1"/>
                </a:solidFill>
                <a:latin typeface="Calibri" panose="020F0502020204030204" pitchFamily="34" charset="0"/>
                <a:cs typeface="Calibri" panose="020F0502020204030204" pitchFamily="34" charset="0"/>
              </a:rPr>
              <a:t>h</a:t>
            </a:r>
            <a:r>
              <a:rPr lang="en-US" sz="1200" b="0" i="0" u="none" strike="noStrike" dirty="0">
                <a:solidFill>
                  <a:schemeClr val="tx1"/>
                </a:solidFill>
                <a:effectLst/>
                <a:latin typeface="Calibri" panose="020F0502020204030204" pitchFamily="34" charset="0"/>
                <a:cs typeface="Calibri" panose="020F0502020204030204" pitchFamily="34" charset="0"/>
              </a:rPr>
              <a:t>uman resources support services” functions can not be done in house at a more competitive rate</a:t>
            </a:r>
          </a:p>
          <a:p>
            <a:pPr marL="285750" indent="-285750">
              <a:spcBef>
                <a:spcPts val="600"/>
              </a:spcBef>
              <a:buFont typeface="Arial" panose="020B0604020202020204" pitchFamily="34" charset="0"/>
              <a:buChar char="•"/>
            </a:pPr>
            <a:r>
              <a:rPr lang="en-US" sz="1400" dirty="0">
                <a:solidFill>
                  <a:schemeClr val="tx1"/>
                </a:solidFill>
                <a:latin typeface="Calibri" panose="020F0502020204030204" pitchFamily="34" charset="0"/>
                <a:cs typeface="Calibri" panose="020F0502020204030204" pitchFamily="34" charset="0"/>
              </a:rPr>
              <a:t>R</a:t>
            </a:r>
            <a:r>
              <a:rPr lang="en-US" sz="1400" b="0" i="0" u="none" strike="noStrike" dirty="0">
                <a:solidFill>
                  <a:schemeClr val="tx1"/>
                </a:solidFill>
                <a:effectLst/>
                <a:latin typeface="Calibri" panose="020F0502020204030204" pitchFamily="34" charset="0"/>
                <a:cs typeface="Calibri" panose="020F0502020204030204" pitchFamily="34" charset="0"/>
              </a:rPr>
              <a:t>eview how many </a:t>
            </a:r>
            <a:r>
              <a:rPr lang="en-US" sz="1400" dirty="0">
                <a:solidFill>
                  <a:schemeClr val="tx1"/>
                </a:solidFill>
                <a:latin typeface="Calibri" panose="020F0502020204030204" pitchFamily="34" charset="0"/>
                <a:cs typeface="Calibri" panose="020F0502020204030204" pitchFamily="34" charset="0"/>
              </a:rPr>
              <a:t>FTE employees in-sourcing would cost to replace contract</a:t>
            </a:r>
            <a:endParaRPr lang="en-US" sz="1400" b="0" i="0" u="none" strike="noStrike" dirty="0">
              <a:solidFill>
                <a:schemeClr val="tx1"/>
              </a:solidFill>
              <a:effectLst/>
              <a:latin typeface="Calibri" panose="020F0502020204030204" pitchFamily="34" charset="0"/>
              <a:cs typeface="Calibri" panose="020F0502020204030204" pitchFamily="34" charset="0"/>
            </a:endParaRPr>
          </a:p>
          <a:p>
            <a:pPr marL="285750" indent="-285750">
              <a:spcBef>
                <a:spcPts val="600"/>
              </a:spcBef>
              <a:buFont typeface="Arial" panose="020B0604020202020204" pitchFamily="34" charset="0"/>
              <a:buChar char="•"/>
            </a:pPr>
            <a:r>
              <a:rPr lang="en-US" sz="1400" dirty="0">
                <a:solidFill>
                  <a:schemeClr val="tx1"/>
                </a:solidFill>
                <a:latin typeface="Calibri" panose="020F0502020204030204" pitchFamily="34" charset="0"/>
                <a:cs typeface="Calibri" panose="020F0502020204030204" pitchFamily="34" charset="0"/>
              </a:rPr>
              <a:t>Investigate the relationship b</a:t>
            </a:r>
            <a:r>
              <a:rPr lang="en-US" sz="1400" b="0" i="0" u="none" strike="noStrike" dirty="0">
                <a:solidFill>
                  <a:schemeClr val="tx1"/>
                </a:solidFill>
                <a:effectLst/>
                <a:latin typeface="Calibri" panose="020F0502020204030204" pitchFamily="34" charset="0"/>
                <a:cs typeface="Calibri" panose="020F0502020204030204" pitchFamily="34" charset="0"/>
              </a:rPr>
              <a:t>etween company owner (</a:t>
            </a:r>
            <a:r>
              <a:rPr lang="en-US" sz="1400" dirty="0">
                <a:solidFill>
                  <a:schemeClr val="tx1"/>
                </a:solidFill>
                <a:latin typeface="Calibri" panose="020F0502020204030204" pitchFamily="34" charset="0"/>
                <a:cs typeface="Calibri" panose="020F0502020204030204" pitchFamily="34" charset="0"/>
              </a:rPr>
              <a:t>Corliss Jackson)</a:t>
            </a:r>
            <a:r>
              <a:rPr lang="en-US" sz="1400" b="0" i="0" u="none" strike="noStrike" dirty="0">
                <a:solidFill>
                  <a:schemeClr val="tx1"/>
                </a:solidFill>
                <a:effectLst/>
                <a:latin typeface="Calibri" panose="020F0502020204030204" pitchFamily="34" charset="0"/>
                <a:cs typeface="Calibri" panose="020F0502020204030204" pitchFamily="34" charset="0"/>
              </a:rPr>
              <a:t> and </a:t>
            </a:r>
            <a:r>
              <a:rPr lang="en-US" sz="1400" dirty="0">
                <a:solidFill>
                  <a:schemeClr val="tx1"/>
                </a:solidFill>
                <a:latin typeface="Calibri" panose="020F0502020204030204" pitchFamily="34" charset="0"/>
                <a:cs typeface="Calibri" panose="020F0502020204030204" pitchFamily="34" charset="0"/>
              </a:rPr>
              <a:t>Nate Jenkins</a:t>
            </a:r>
          </a:p>
        </p:txBody>
      </p:sp>
      <p:graphicFrame>
        <p:nvGraphicFramePr>
          <p:cNvPr id="14" name="Table 13">
            <a:extLst>
              <a:ext uri="{FF2B5EF4-FFF2-40B4-BE49-F238E27FC236}">
                <a16:creationId xmlns:a16="http://schemas.microsoft.com/office/drawing/2014/main" id="{5708C30B-AF9D-BE94-04DA-4B457173DB6A}"/>
              </a:ext>
            </a:extLst>
          </p:cNvPr>
          <p:cNvGraphicFramePr>
            <a:graphicFrameLocks noGrp="1"/>
          </p:cNvGraphicFramePr>
          <p:nvPr>
            <p:extLst>
              <p:ext uri="{D42A27DB-BD31-4B8C-83A1-F6EECF244321}">
                <p14:modId xmlns:p14="http://schemas.microsoft.com/office/powerpoint/2010/main" val="2300938312"/>
              </p:ext>
            </p:extLst>
          </p:nvPr>
        </p:nvGraphicFramePr>
        <p:xfrm>
          <a:off x="311067" y="1818625"/>
          <a:ext cx="4549769" cy="889817"/>
        </p:xfrm>
        <a:graphic>
          <a:graphicData uri="http://schemas.openxmlformats.org/drawingml/2006/table">
            <a:tbl>
              <a:tblPr>
                <a:tableStyleId>{5C22544A-7EE6-4342-B048-85BDC9FD1C3A}</a:tableStyleId>
              </a:tblPr>
              <a:tblGrid>
                <a:gridCol w="1380081">
                  <a:extLst>
                    <a:ext uri="{9D8B030D-6E8A-4147-A177-3AD203B41FA5}">
                      <a16:colId xmlns:a16="http://schemas.microsoft.com/office/drawing/2014/main" val="3269005828"/>
                    </a:ext>
                  </a:extLst>
                </a:gridCol>
                <a:gridCol w="530942">
                  <a:extLst>
                    <a:ext uri="{9D8B030D-6E8A-4147-A177-3AD203B41FA5}">
                      <a16:colId xmlns:a16="http://schemas.microsoft.com/office/drawing/2014/main" val="2942715244"/>
                    </a:ext>
                  </a:extLst>
                </a:gridCol>
                <a:gridCol w="757084">
                  <a:extLst>
                    <a:ext uri="{9D8B030D-6E8A-4147-A177-3AD203B41FA5}">
                      <a16:colId xmlns:a16="http://schemas.microsoft.com/office/drawing/2014/main" val="1114260021"/>
                    </a:ext>
                  </a:extLst>
                </a:gridCol>
                <a:gridCol w="629265">
                  <a:extLst>
                    <a:ext uri="{9D8B030D-6E8A-4147-A177-3AD203B41FA5}">
                      <a16:colId xmlns:a16="http://schemas.microsoft.com/office/drawing/2014/main" val="3476507811"/>
                    </a:ext>
                  </a:extLst>
                </a:gridCol>
                <a:gridCol w="1252397">
                  <a:extLst>
                    <a:ext uri="{9D8B030D-6E8A-4147-A177-3AD203B41FA5}">
                      <a16:colId xmlns:a16="http://schemas.microsoft.com/office/drawing/2014/main" val="4023112606"/>
                    </a:ext>
                  </a:extLst>
                </a:gridCol>
              </a:tblGrid>
              <a:tr h="73441">
                <a:tc>
                  <a:txBody>
                    <a:bodyPr/>
                    <a:lstStyle/>
                    <a:p>
                      <a:pPr algn="l" fontAlgn="b"/>
                      <a:endParaRPr lang="en-US" sz="1100" b="1"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9525" marR="9525" marT="9525" marB="0" anchor="ctr"/>
                </a:tc>
                <a:tc gridSpan="3">
                  <a:txBody>
                    <a:bodyPr/>
                    <a:lstStyle/>
                    <a:p>
                      <a:pPr algn="l" fontAlgn="b"/>
                      <a:r>
                        <a:rPr lang="en-US" sz="1100" b="1"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Contract amount</a:t>
                      </a:r>
                    </a:p>
                  </a:txBody>
                  <a:tcPr marL="9525" marR="9525" marT="9525" marB="0" anchor="ctr"/>
                </a:tc>
                <a:tc hMerge="1">
                  <a:txBody>
                    <a:bodyPr/>
                    <a:lstStyle/>
                    <a:p>
                      <a:pPr algn="l" fontAlgn="b"/>
                      <a:endParaRPr lang="en-US" sz="1100" b="1" i="0" u="none" strike="noStrike" dirty="0">
                        <a:solidFill>
                          <a:srgbClr val="000000"/>
                        </a:solidFill>
                        <a:effectLst/>
                        <a:latin typeface="Calibri" panose="020F0502020204030204" pitchFamily="34" charset="0"/>
                      </a:endParaRPr>
                    </a:p>
                  </a:txBody>
                  <a:tcPr marL="9525" marR="9525" marT="9525" marB="0" anchor="ctr"/>
                </a:tc>
                <a:tc hMerge="1">
                  <a:txBody>
                    <a:bodyPr/>
                    <a:lstStyle/>
                    <a:p>
                      <a:pPr algn="l" fontAlgn="b"/>
                      <a:endParaRPr lang="en-US" sz="11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endParaRPr lang="en-US" sz="1100" b="1"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9525" marR="9525" marT="9525" marB="0" anchor="ctr"/>
                </a:tc>
                <a:extLst>
                  <a:ext uri="{0D108BD9-81ED-4DB2-BD59-A6C34878D82A}">
                    <a16:rowId xmlns:a16="http://schemas.microsoft.com/office/drawing/2014/main" val="2276335006"/>
                  </a:ext>
                </a:extLst>
              </a:tr>
              <a:tr h="367847">
                <a:tc>
                  <a:txBody>
                    <a:bodyPr/>
                    <a:lstStyle/>
                    <a:p>
                      <a:pPr algn="l" fontAlgn="b"/>
                      <a:r>
                        <a:rPr lang="en-US" sz="1100" b="1" u="none" strike="noStrike" dirty="0">
                          <a:effectLst/>
                          <a:latin typeface="Calibri" panose="020F0502020204030204" pitchFamily="34" charset="0"/>
                          <a:ea typeface="Calibri" panose="020F0502020204030204" pitchFamily="34" charset="0"/>
                          <a:cs typeface="Calibri" panose="020F0502020204030204" pitchFamily="34" charset="0"/>
                        </a:rPr>
                        <a:t>Award ID</a:t>
                      </a:r>
                      <a:endParaRPr lang="en-US" sz="1100" b="1"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9525" marR="9525" marT="9525" marB="0" anchor="ctr"/>
                </a:tc>
                <a:tc>
                  <a:txBody>
                    <a:bodyPr/>
                    <a:lstStyle/>
                    <a:p>
                      <a:pPr algn="l" fontAlgn="b"/>
                      <a:r>
                        <a:rPr lang="en-US" sz="1100" b="1" u="none" strike="noStrike" dirty="0">
                          <a:effectLst/>
                          <a:latin typeface="Calibri" panose="020F0502020204030204" pitchFamily="34" charset="0"/>
                          <a:ea typeface="Calibri" panose="020F0502020204030204" pitchFamily="34" charset="0"/>
                          <a:cs typeface="Calibri" panose="020F0502020204030204" pitchFamily="34" charset="0"/>
                        </a:rPr>
                        <a:t>Outlay</a:t>
                      </a:r>
                      <a:endParaRPr lang="en-US" sz="1100" b="1"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9525" marR="9525" marT="9525" marB="0" anchor="ctr"/>
                </a:tc>
                <a:tc>
                  <a:txBody>
                    <a:bodyPr/>
                    <a:lstStyle/>
                    <a:p>
                      <a:pPr algn="l" fontAlgn="b"/>
                      <a:r>
                        <a:rPr lang="en-US" sz="1100" b="1" u="none" strike="noStrike" dirty="0">
                          <a:effectLst/>
                          <a:latin typeface="Calibri" panose="020F0502020204030204" pitchFamily="34" charset="0"/>
                          <a:ea typeface="Calibri" panose="020F0502020204030204" pitchFamily="34" charset="0"/>
                          <a:cs typeface="Calibri" panose="020F0502020204030204" pitchFamily="34" charset="0"/>
                        </a:rPr>
                        <a:t>Obligated</a:t>
                      </a:r>
                      <a:endParaRPr lang="en-US" sz="1100" b="1"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9525" marR="9525" marT="9525" marB="0" anchor="ctr"/>
                </a:tc>
                <a:tc>
                  <a:txBody>
                    <a:bodyPr/>
                    <a:lstStyle/>
                    <a:p>
                      <a:pPr algn="l" fontAlgn="b"/>
                      <a:r>
                        <a:rPr lang="en-US" sz="1100" b="1" u="none" strike="noStrike" dirty="0">
                          <a:effectLst/>
                          <a:latin typeface="Calibri" panose="020F0502020204030204" pitchFamily="34" charset="0"/>
                          <a:ea typeface="Calibri" panose="020F0502020204030204" pitchFamily="34" charset="0"/>
                          <a:cs typeface="Calibri" panose="020F0502020204030204" pitchFamily="34" charset="0"/>
                        </a:rPr>
                        <a:t>Current Award</a:t>
                      </a:r>
                      <a:endParaRPr lang="en-US" sz="1100" b="1"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9525" marR="9525" marT="9525" marB="0" anchor="ctr"/>
                </a:tc>
                <a:tc>
                  <a:txBody>
                    <a:bodyPr/>
                    <a:lstStyle/>
                    <a:p>
                      <a:pPr algn="l" fontAlgn="b"/>
                      <a:r>
                        <a:rPr lang="en-US" sz="1100" b="1" u="none" strike="noStrike" dirty="0">
                          <a:effectLst/>
                          <a:latin typeface="Calibri" panose="020F0502020204030204" pitchFamily="34" charset="0"/>
                          <a:ea typeface="Calibri" panose="020F0502020204030204" pitchFamily="34" charset="0"/>
                          <a:cs typeface="Calibri" panose="020F0502020204030204" pitchFamily="34" charset="0"/>
                        </a:rPr>
                        <a:t>Description</a:t>
                      </a:r>
                      <a:endParaRPr lang="en-US" sz="1100" b="1"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9525" marR="9525" marT="9525" marB="0" anchor="ctr"/>
                </a:tc>
                <a:extLst>
                  <a:ext uri="{0D108BD9-81ED-4DB2-BD59-A6C34878D82A}">
                    <a16:rowId xmlns:a16="http://schemas.microsoft.com/office/drawing/2014/main" val="1613237074"/>
                  </a:ext>
                </a:extLst>
              </a:tr>
              <a:tr h="285539">
                <a:tc>
                  <a:txBody>
                    <a:bodyPr/>
                    <a:lstStyle/>
                    <a:p>
                      <a:pPr algn="l" fontAlgn="b"/>
                      <a:r>
                        <a:rPr lang="en-US" sz="1100" u="none" strike="noStrike" dirty="0">
                          <a:effectLst/>
                          <a:latin typeface="Calibri" panose="020F0502020204030204" pitchFamily="34" charset="0"/>
                          <a:cs typeface="Calibri" panose="020F0502020204030204" pitchFamily="34" charset="0"/>
                        </a:rPr>
                        <a:t>70CMSW21C00000009</a:t>
                      </a:r>
                      <a:endParaRPr lang="en-US" sz="11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9525" marR="9525" marT="9525" marB="0" anchor="ctr"/>
                </a:tc>
                <a:tc>
                  <a:txBody>
                    <a:bodyPr/>
                    <a:lstStyle/>
                    <a:p>
                      <a:pPr algn="l" fontAlgn="b"/>
                      <a:r>
                        <a:rPr lang="en-US" sz="1100" u="none" strike="noStrike" dirty="0">
                          <a:effectLst/>
                          <a:latin typeface="Calibri" panose="020F0502020204030204" pitchFamily="34" charset="0"/>
                          <a:ea typeface="Calibri" panose="020F0502020204030204" pitchFamily="34" charset="0"/>
                          <a:cs typeface="Calibri" panose="020F0502020204030204" pitchFamily="34" charset="0"/>
                        </a:rPr>
                        <a:t> $262k</a:t>
                      </a:r>
                      <a:endParaRPr lang="en-US" sz="11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9525" marR="9525" marT="9525" marB="0" anchor="ctr"/>
                </a:tc>
                <a:tc>
                  <a:txBody>
                    <a:bodyPr/>
                    <a:lstStyle/>
                    <a:p>
                      <a:pPr algn="l" fontAlgn="b"/>
                      <a:r>
                        <a:rPr lang="en-US" sz="1100" u="none" strike="noStrike" dirty="0">
                          <a:effectLst/>
                          <a:latin typeface="Calibri" panose="020F0502020204030204" pitchFamily="34" charset="0"/>
                          <a:ea typeface="Calibri" panose="020F0502020204030204" pitchFamily="34" charset="0"/>
                          <a:cs typeface="Calibri" panose="020F0502020204030204" pitchFamily="34" charset="0"/>
                        </a:rPr>
                        <a:t> $609k</a:t>
                      </a:r>
                      <a:endParaRPr lang="en-US" sz="11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9525" marR="9525" marT="9525" marB="0" anchor="ctr"/>
                </a:tc>
                <a:tc>
                  <a:txBody>
                    <a:bodyPr/>
                    <a:lstStyle/>
                    <a:p>
                      <a:pPr algn="l" fontAlgn="b"/>
                      <a:r>
                        <a:rPr lang="en-US" sz="1100" u="none" strike="noStrike" dirty="0">
                          <a:effectLst/>
                          <a:latin typeface="Calibri" panose="020F0502020204030204" pitchFamily="34" charset="0"/>
                          <a:ea typeface="Calibri" panose="020F0502020204030204" pitchFamily="34" charset="0"/>
                          <a:cs typeface="Calibri" panose="020F0502020204030204" pitchFamily="34" charset="0"/>
                        </a:rPr>
                        <a:t>$609k</a:t>
                      </a:r>
                      <a:endParaRPr lang="en-US" sz="11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9525" marR="9525" marT="9525" marB="0" anchor="ctr"/>
                </a:tc>
                <a:tc>
                  <a:txBody>
                    <a:bodyPr/>
                    <a:lstStyle/>
                    <a:p>
                      <a:pPr algn="l" fontAlgn="b"/>
                      <a:r>
                        <a:rPr lang="en-US" sz="1100" u="none" strike="noStrike" dirty="0">
                          <a:effectLst/>
                          <a:latin typeface="Calibri" panose="020F0502020204030204" pitchFamily="34" charset="0"/>
                          <a:cs typeface="Calibri" panose="020F0502020204030204" pitchFamily="34" charset="0"/>
                        </a:rPr>
                        <a:t>Human resources support services</a:t>
                      </a:r>
                      <a:endParaRPr lang="en-US" sz="11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extLst>
                  <a:ext uri="{0D108BD9-81ED-4DB2-BD59-A6C34878D82A}">
                    <a16:rowId xmlns:a16="http://schemas.microsoft.com/office/drawing/2014/main" val="2621652238"/>
                  </a:ext>
                </a:extLst>
              </a:tr>
            </a:tbl>
          </a:graphicData>
        </a:graphic>
      </p:graphicFrame>
      <p:sp>
        <p:nvSpPr>
          <p:cNvPr id="17" name="Rectangle 16">
            <a:extLst>
              <a:ext uri="{FF2B5EF4-FFF2-40B4-BE49-F238E27FC236}">
                <a16:creationId xmlns:a16="http://schemas.microsoft.com/office/drawing/2014/main" id="{80E5AAE7-838A-F709-6B9C-9ADFFB46D1F2}"/>
              </a:ext>
            </a:extLst>
          </p:cNvPr>
          <p:cNvSpPr/>
          <p:nvPr/>
        </p:nvSpPr>
        <p:spPr>
          <a:xfrm>
            <a:off x="241259" y="4169724"/>
            <a:ext cx="4702216" cy="222479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sz="2000" b="1" dirty="0">
                <a:solidFill>
                  <a:schemeClr val="tx1"/>
                </a:solidFill>
                <a:latin typeface="Calibri" panose="020F0502020204030204" pitchFamily="34" charset="0"/>
                <a:ea typeface="Calibri" panose="020F0502020204030204" pitchFamily="34" charset="0"/>
                <a:cs typeface="Calibri" panose="020F0502020204030204" pitchFamily="34" charset="0"/>
              </a:rPr>
              <a:t>Vendor at-a-glance:</a:t>
            </a:r>
          </a:p>
          <a:p>
            <a:r>
              <a:rPr lang="en-US" sz="2000" dirty="0">
                <a:solidFill>
                  <a:schemeClr val="tx1"/>
                </a:solidFill>
                <a:latin typeface="Calibri" panose="020F0502020204030204" pitchFamily="34" charset="0"/>
                <a:ea typeface="Calibri" panose="020F0502020204030204" pitchFamily="34" charset="0"/>
                <a:cs typeface="Calibri" panose="020F0502020204030204" pitchFamily="34" charset="0"/>
                <a:hlinkClick r:id="rId3"/>
              </a:rPr>
              <a:t>Website</a:t>
            </a:r>
            <a:endParaRPr lang="en-US" sz="2000" dirty="0">
              <a:solidFill>
                <a:schemeClr val="tx1"/>
              </a:solidFill>
              <a:latin typeface="Calibri" panose="020F0502020204030204" pitchFamily="34" charset="0"/>
              <a:ea typeface="Calibri" panose="020F0502020204030204" pitchFamily="34" charset="0"/>
              <a:cs typeface="Calibri" panose="020F0502020204030204" pitchFamily="34" charset="0"/>
            </a:endParaRPr>
          </a:p>
          <a:p>
            <a:r>
              <a:rPr lang="en-US" sz="2000" dirty="0">
                <a:solidFill>
                  <a:schemeClr val="tx1"/>
                </a:solidFill>
                <a:latin typeface="Calibri" panose="020F0502020204030204" pitchFamily="34" charset="0"/>
                <a:ea typeface="Calibri" panose="020F0502020204030204" pitchFamily="34" charset="0"/>
                <a:cs typeface="Calibri" panose="020F0502020204030204" pitchFamily="34" charset="0"/>
              </a:rPr>
              <a:t>https://manifestconsultinggroup.com/</a:t>
            </a:r>
          </a:p>
          <a:p>
            <a:r>
              <a:rPr lang="en-US" sz="2000" dirty="0">
                <a:solidFill>
                  <a:schemeClr val="tx1"/>
                </a:solidFill>
                <a:latin typeface="Calibri" panose="020F0502020204030204" pitchFamily="34" charset="0"/>
                <a:ea typeface="Calibri" panose="020F0502020204030204" pitchFamily="34" charset="0"/>
                <a:cs typeface="Calibri" panose="020F0502020204030204" pitchFamily="34" charset="0"/>
                <a:hlinkClick r:id="rId4"/>
              </a:rPr>
              <a:t>Vendor's civil service career</a:t>
            </a:r>
            <a:endParaRPr lang="en-US" sz="2000" dirty="0">
              <a:solidFill>
                <a:schemeClr val="tx1"/>
              </a:solidFill>
              <a:latin typeface="Calibri" panose="020F0502020204030204" pitchFamily="34" charset="0"/>
              <a:ea typeface="Calibri" panose="020F0502020204030204" pitchFamily="34" charset="0"/>
              <a:cs typeface="Calibri" panose="020F0502020204030204" pitchFamily="34" charset="0"/>
            </a:endParaRPr>
          </a:p>
          <a:p>
            <a:r>
              <a:rPr lang="en-US" sz="2000" dirty="0">
                <a:solidFill>
                  <a:schemeClr val="tx1"/>
                </a:solidFill>
                <a:latin typeface="Calibri" panose="020F0502020204030204" pitchFamily="34" charset="0"/>
                <a:ea typeface="Calibri" panose="020F0502020204030204" pitchFamily="34" charset="0"/>
                <a:cs typeface="Calibri" panose="020F0502020204030204" pitchFamily="34" charset="0"/>
              </a:rPr>
              <a:t>https://obamawhitehouse.archives.gov/blog/author/nate-jenkins</a:t>
            </a:r>
          </a:p>
          <a:p>
            <a:r>
              <a:rPr lang="en-US" sz="2000" dirty="0">
                <a:solidFill>
                  <a:schemeClr val="tx1"/>
                </a:solidFill>
                <a:latin typeface="Calibri" panose="020F0502020204030204" pitchFamily="34" charset="0"/>
                <a:ea typeface="Calibri" panose="020F0502020204030204" pitchFamily="34" charset="0"/>
                <a:cs typeface="Calibri" panose="020F0502020204030204" pitchFamily="34" charset="0"/>
                <a:hlinkClick r:id="rId5"/>
              </a:rPr>
              <a:t>USA Spending Profile</a:t>
            </a:r>
            <a:endParaRPr lang="en-US" sz="2000" dirty="0">
              <a:solidFill>
                <a:schemeClr val="tx1"/>
              </a:solidFill>
            </a:endParaRPr>
          </a:p>
        </p:txBody>
      </p:sp>
      <p:pic>
        <p:nvPicPr>
          <p:cNvPr id="3" name="Picture 2">
            <a:extLst>
              <a:ext uri="{FF2B5EF4-FFF2-40B4-BE49-F238E27FC236}">
                <a16:creationId xmlns:a16="http://schemas.microsoft.com/office/drawing/2014/main" id="{1FA002D3-86D9-227E-A55D-794051F2F853}"/>
              </a:ext>
            </a:extLst>
          </p:cNvPr>
          <p:cNvPicPr>
            <a:picLocks noChangeAspect="1"/>
          </p:cNvPicPr>
          <p:nvPr/>
        </p:nvPicPr>
        <p:blipFill>
          <a:blip r:embed="rId6"/>
          <a:stretch>
            <a:fillRect/>
          </a:stretch>
        </p:blipFill>
        <p:spPr>
          <a:xfrm>
            <a:off x="10116395" y="150074"/>
            <a:ext cx="914400" cy="911964"/>
          </a:xfrm>
          <a:prstGeom prst="rect">
            <a:avLst/>
          </a:prstGeom>
        </p:spPr>
      </p:pic>
    </p:spTree>
    <p:extLst>
      <p:ext uri="{BB962C8B-B14F-4D97-AF65-F5344CB8AC3E}">
        <p14:creationId xmlns:p14="http://schemas.microsoft.com/office/powerpoint/2010/main" val="23943629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3EFA67-9A21-446F-776E-F9F8E9058913}"/>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07DC553A-20B7-2D8D-F6F6-917924DB314F}"/>
              </a:ext>
            </a:extLst>
          </p:cNvPr>
          <p:cNvSpPr/>
          <p:nvPr/>
        </p:nvSpPr>
        <p:spPr>
          <a:xfrm>
            <a:off x="0" y="1171575"/>
            <a:ext cx="12192000" cy="542925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D0506FBC-107D-7170-6FBF-B77AD11EFC83}"/>
              </a:ext>
            </a:extLst>
          </p:cNvPr>
          <p:cNvSpPr/>
          <p:nvPr/>
        </p:nvSpPr>
        <p:spPr>
          <a:xfrm>
            <a:off x="4240824" y="1390651"/>
            <a:ext cx="3710351" cy="501874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endParaRPr lang="en-US" sz="1200" dirty="0">
              <a:solidFill>
                <a:schemeClr val="tx1"/>
              </a:solidFill>
            </a:endParaRPr>
          </a:p>
        </p:txBody>
      </p:sp>
      <p:sp>
        <p:nvSpPr>
          <p:cNvPr id="8" name="Title 1">
            <a:extLst>
              <a:ext uri="{FF2B5EF4-FFF2-40B4-BE49-F238E27FC236}">
                <a16:creationId xmlns:a16="http://schemas.microsoft.com/office/drawing/2014/main" id="{9C29591E-F1C6-F876-0CD6-E63F8C6E180A}"/>
              </a:ext>
            </a:extLst>
          </p:cNvPr>
          <p:cNvSpPr>
            <a:spLocks noGrp="1"/>
          </p:cNvSpPr>
          <p:nvPr>
            <p:ph type="ctrTitle"/>
          </p:nvPr>
        </p:nvSpPr>
        <p:spPr>
          <a:xfrm>
            <a:off x="311066" y="125424"/>
            <a:ext cx="11416114" cy="661157"/>
          </a:xfrm>
        </p:spPr>
        <p:txBody>
          <a:bodyPr anchor="ctr">
            <a:normAutofit fontScale="90000"/>
          </a:bodyPr>
          <a:lstStyle/>
          <a:p>
            <a:br>
              <a:rPr lang="en-US" sz="3200" dirty="0">
                <a:latin typeface="Calibri" panose="020F0502020204030204" pitchFamily="34" charset="0"/>
                <a:ea typeface="Calibri" panose="020F0502020204030204" pitchFamily="34" charset="0"/>
                <a:cs typeface="Calibri" panose="020F0502020204030204" pitchFamily="34" charset="0"/>
              </a:rPr>
            </a:br>
            <a:r>
              <a:rPr lang="en-US" sz="3200" dirty="0"/>
              <a:t>D</a:t>
            </a:r>
            <a:r>
              <a:rPr lang="en-US" sz="3200" b="1" dirty="0"/>
              <a:t>IANE SKIPWORTH &amp; ROSE MARIE SMITH </a:t>
            </a:r>
            <a:r>
              <a:rPr lang="en-US" sz="3200" dirty="0">
                <a:latin typeface="Calibri" panose="020F0502020204030204" pitchFamily="34" charset="0"/>
                <a:ea typeface="Calibri" panose="020F0502020204030204" pitchFamily="34" charset="0"/>
                <a:cs typeface="Calibri" panose="020F0502020204030204" pitchFamily="34" charset="0"/>
              </a:rPr>
              <a:t>: </a:t>
            </a:r>
            <a:br>
              <a:rPr lang="en-US" sz="3200" dirty="0">
                <a:latin typeface="Calibri" panose="020F0502020204030204" pitchFamily="34" charset="0"/>
                <a:ea typeface="Calibri" panose="020F0502020204030204" pitchFamily="34" charset="0"/>
                <a:cs typeface="Calibri" panose="020F0502020204030204" pitchFamily="34" charset="0"/>
              </a:rPr>
            </a:br>
            <a:r>
              <a:rPr lang="en-US" sz="3200" dirty="0">
                <a:latin typeface="Calibri" panose="020F0502020204030204" pitchFamily="34" charset="0"/>
                <a:ea typeface="Calibri" panose="020F0502020204030204" pitchFamily="34" charset="0"/>
                <a:cs typeface="Calibri" panose="020F0502020204030204" pitchFamily="34" charset="0"/>
              </a:rPr>
              <a:t>$925k opportunity across 2 contract</a:t>
            </a:r>
          </a:p>
        </p:txBody>
      </p:sp>
      <p:sp>
        <p:nvSpPr>
          <p:cNvPr id="9" name="Rectangle 8">
            <a:extLst>
              <a:ext uri="{FF2B5EF4-FFF2-40B4-BE49-F238E27FC236}">
                <a16:creationId xmlns:a16="http://schemas.microsoft.com/office/drawing/2014/main" id="{5B934FE8-CF73-9F10-A58E-77438F834FF1}"/>
              </a:ext>
            </a:extLst>
          </p:cNvPr>
          <p:cNvSpPr/>
          <p:nvPr/>
        </p:nvSpPr>
        <p:spPr>
          <a:xfrm>
            <a:off x="310348" y="1376826"/>
            <a:ext cx="3813220" cy="501874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spcBef>
                <a:spcPts val="600"/>
              </a:spcBef>
            </a:pPr>
            <a:r>
              <a:rPr lang="en-US" sz="1400" b="1" dirty="0">
                <a:solidFill>
                  <a:schemeClr val="tx1"/>
                </a:solidFill>
                <a:latin typeface="Calibri" panose="020F0502020204030204" pitchFamily="34" charset="0"/>
                <a:ea typeface="Calibri" panose="020F0502020204030204" pitchFamily="34" charset="0"/>
                <a:cs typeface="Calibri" panose="020F0502020204030204" pitchFamily="34" charset="0"/>
              </a:rPr>
              <a:t>Rationale for Terminations:</a:t>
            </a:r>
          </a:p>
          <a:p>
            <a:pPr>
              <a:spcBef>
                <a:spcPts val="600"/>
              </a:spcBef>
            </a:pPr>
            <a:r>
              <a:rPr lang="en-US" sz="1400" i="1" dirty="0">
                <a:solidFill>
                  <a:schemeClr val="tx1"/>
                </a:solidFill>
                <a:latin typeface="Calibri" panose="020F0502020204030204" pitchFamily="34" charset="0"/>
                <a:ea typeface="Calibri" panose="020F0502020204030204" pitchFamily="34" charset="0"/>
                <a:cs typeface="Calibri" panose="020F0502020204030204" pitchFamily="34" charset="0"/>
              </a:rPr>
              <a:t>Clearly contracts to individuals for highly paid environmental consulting or musical services that could potentially be done internally</a:t>
            </a:r>
            <a:endParaRPr lang="en-US" sz="1400" dirty="0">
              <a:solidFill>
                <a:schemeClr val="tx1"/>
              </a:solidFill>
              <a:latin typeface="Calibri" panose="020F0502020204030204" pitchFamily="34" charset="0"/>
              <a:ea typeface="Calibri" panose="020F0502020204030204" pitchFamily="34" charset="0"/>
              <a:cs typeface="Calibri" panose="020F0502020204030204" pitchFamily="34" charset="0"/>
            </a:endParaRPr>
          </a:p>
          <a:p>
            <a:pPr>
              <a:spcBef>
                <a:spcPts val="600"/>
              </a:spcBef>
            </a:pPr>
            <a:r>
              <a:rPr lang="en-US" sz="1400" u="sng" dirty="0">
                <a:solidFill>
                  <a:schemeClr val="tx1"/>
                </a:solidFill>
                <a:latin typeface="Calibri" panose="020F0502020204030204" pitchFamily="34" charset="0"/>
                <a:ea typeface="Calibri" panose="020F0502020204030204" pitchFamily="34" charset="0"/>
                <a:cs typeface="Calibri" panose="020F0502020204030204" pitchFamily="34" charset="0"/>
              </a:rPr>
              <a:t>Vendor &amp; contracts flagged in analysis due to:</a:t>
            </a:r>
          </a:p>
          <a:p>
            <a:pPr marL="171450" indent="-171450">
              <a:spcBef>
                <a:spcPts val="600"/>
              </a:spcBef>
              <a:spcAft>
                <a:spcPts val="300"/>
              </a:spcAft>
              <a:buFont typeface="Arial" panose="020B0604020202020204" pitchFamily="34" charset="0"/>
              <a:buChar char="•"/>
            </a:pPr>
            <a:r>
              <a:rPr lang="en-US" sz="1400" dirty="0">
                <a:solidFill>
                  <a:schemeClr val="tx1"/>
                </a:solidFill>
                <a:latin typeface="Calibri" panose="020F0502020204030204" pitchFamily="34" charset="0"/>
                <a:ea typeface="Calibri" panose="020F0502020204030204" pitchFamily="34" charset="0"/>
                <a:cs typeface="Calibri" panose="020F0502020204030204" pitchFamily="34" charset="0"/>
              </a:rPr>
              <a:t>NAICS code is for management consulting which is tied to previous DOGE cuts</a:t>
            </a:r>
            <a:endParaRPr lang="en-US" sz="1400" dirty="0">
              <a:solidFill>
                <a:schemeClr val="tx1"/>
              </a:solidFill>
              <a:latin typeface="Calibri" panose="020F0502020204030204" pitchFamily="34" charset="0"/>
              <a:cs typeface="Calibri" panose="020F0502020204030204" pitchFamily="34" charset="0"/>
            </a:endParaRPr>
          </a:p>
          <a:p>
            <a:pPr marL="171450" indent="-171450">
              <a:spcBef>
                <a:spcPts val="600"/>
              </a:spcBef>
              <a:spcAft>
                <a:spcPts val="300"/>
              </a:spcAft>
              <a:buFont typeface="Arial" panose="020B0604020202020204" pitchFamily="34" charset="0"/>
              <a:buChar char="•"/>
            </a:pPr>
            <a:r>
              <a:rPr lang="en-US" sz="1400" dirty="0">
                <a:solidFill>
                  <a:schemeClr val="tx1"/>
                </a:solidFill>
                <a:latin typeface="Calibri" panose="020F0502020204030204" pitchFamily="34" charset="0"/>
                <a:cs typeface="Calibri" panose="020F0502020204030204" pitchFamily="34" charset="0"/>
              </a:rPr>
              <a:t>Vendors have no social media, LinkedIn, or company websites to review previous work, skills, or portfolio despite being highly compensated </a:t>
            </a:r>
          </a:p>
          <a:p>
            <a:pPr marL="171450" indent="-171450">
              <a:spcBef>
                <a:spcPts val="600"/>
              </a:spcBef>
              <a:spcAft>
                <a:spcPts val="300"/>
              </a:spcAft>
              <a:buFont typeface="Arial" panose="020B0604020202020204" pitchFamily="34" charset="0"/>
              <a:buChar char="•"/>
            </a:pPr>
            <a:endParaRPr lang="en-US" sz="1200" dirty="0">
              <a:solidFill>
                <a:schemeClr val="tx1"/>
              </a:solidFill>
              <a:latin typeface="Calibri" panose="020F0502020204030204" pitchFamily="34" charset="0"/>
              <a:cs typeface="Calibri" panose="020F0502020204030204" pitchFamily="34" charset="0"/>
            </a:endParaRPr>
          </a:p>
        </p:txBody>
      </p:sp>
      <p:sp>
        <p:nvSpPr>
          <p:cNvPr id="13" name="Rectangle 12">
            <a:extLst>
              <a:ext uri="{FF2B5EF4-FFF2-40B4-BE49-F238E27FC236}">
                <a16:creationId xmlns:a16="http://schemas.microsoft.com/office/drawing/2014/main" id="{1C437BD2-10CD-66F0-247D-C663AD58D60A}"/>
              </a:ext>
            </a:extLst>
          </p:cNvPr>
          <p:cNvSpPr/>
          <p:nvPr/>
        </p:nvSpPr>
        <p:spPr>
          <a:xfrm>
            <a:off x="8068431" y="1390650"/>
            <a:ext cx="4020484" cy="501874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spcBef>
                <a:spcPts val="600"/>
              </a:spcBef>
            </a:pPr>
            <a:r>
              <a:rPr lang="en-US" sz="1400" b="1" dirty="0">
                <a:solidFill>
                  <a:schemeClr val="tx1"/>
                </a:solidFill>
                <a:latin typeface="Calibri" panose="020F0502020204030204" pitchFamily="34" charset="0"/>
                <a:ea typeface="Calibri" panose="020F0502020204030204" pitchFamily="34" charset="0"/>
                <a:cs typeface="Calibri" panose="020F0502020204030204" pitchFamily="34" charset="0"/>
              </a:rPr>
              <a:t>Next Steps / Considerations:</a:t>
            </a:r>
          </a:p>
          <a:p>
            <a:pPr marL="285750" indent="-285750">
              <a:spcBef>
                <a:spcPts val="600"/>
              </a:spcBef>
              <a:buFont typeface="Arial" panose="020B0604020202020204" pitchFamily="34" charset="0"/>
              <a:buChar char="•"/>
            </a:pPr>
            <a:r>
              <a:rPr lang="en-US" sz="1400" b="0" i="0" u="none" strike="noStrike" dirty="0">
                <a:solidFill>
                  <a:schemeClr val="tx1"/>
                </a:solidFill>
                <a:effectLst/>
                <a:latin typeface="Calibri" panose="020F0502020204030204" pitchFamily="34" charset="0"/>
                <a:cs typeface="Calibri" panose="020F0502020204030204" pitchFamily="34" charset="0"/>
              </a:rPr>
              <a:t>Investigate the reason the Civil Rights Division of DHS needs environmental consulting services</a:t>
            </a:r>
          </a:p>
          <a:p>
            <a:pPr marL="285750" indent="-285750">
              <a:spcBef>
                <a:spcPts val="600"/>
              </a:spcBef>
              <a:buFont typeface="Arial" panose="020B0604020202020204" pitchFamily="34" charset="0"/>
              <a:buChar char="•"/>
            </a:pPr>
            <a:r>
              <a:rPr lang="en-US" sz="1400" dirty="0">
                <a:solidFill>
                  <a:schemeClr val="tx1"/>
                </a:solidFill>
                <a:latin typeface="Calibri" panose="020F0502020204030204" pitchFamily="34" charset="0"/>
                <a:cs typeface="Calibri" panose="020F0502020204030204" pitchFamily="34" charset="0"/>
              </a:rPr>
              <a:t>Investigate why the Coast Guard needs a professional pianist </a:t>
            </a:r>
            <a:r>
              <a:rPr lang="en-US" sz="1400" b="0" i="0" u="none" strike="noStrike" dirty="0">
                <a:solidFill>
                  <a:schemeClr val="tx1"/>
                </a:solidFill>
                <a:effectLst/>
                <a:latin typeface="Calibri" panose="020F0502020204030204" pitchFamily="34" charset="0"/>
                <a:cs typeface="Calibri" panose="020F0502020204030204" pitchFamily="34" charset="0"/>
              </a:rPr>
              <a:t> </a:t>
            </a:r>
            <a:endParaRPr lang="en-US" sz="1400" dirty="0">
              <a:solidFill>
                <a:schemeClr val="tx1"/>
              </a:solidFill>
              <a:latin typeface="Calibri" panose="020F0502020204030204" pitchFamily="34" charset="0"/>
              <a:cs typeface="Calibri" panose="020F0502020204030204" pitchFamily="34" charset="0"/>
            </a:endParaRPr>
          </a:p>
        </p:txBody>
      </p:sp>
      <p:graphicFrame>
        <p:nvGraphicFramePr>
          <p:cNvPr id="2" name="Table 1">
            <a:extLst>
              <a:ext uri="{FF2B5EF4-FFF2-40B4-BE49-F238E27FC236}">
                <a16:creationId xmlns:a16="http://schemas.microsoft.com/office/drawing/2014/main" id="{7934CC48-D129-C01F-06C4-1E1E1CBE2BB2}"/>
              </a:ext>
            </a:extLst>
          </p:cNvPr>
          <p:cNvGraphicFramePr>
            <a:graphicFrameLocks noGrp="1"/>
          </p:cNvGraphicFramePr>
          <p:nvPr>
            <p:extLst>
              <p:ext uri="{D42A27DB-BD31-4B8C-83A1-F6EECF244321}">
                <p14:modId xmlns:p14="http://schemas.microsoft.com/office/powerpoint/2010/main" val="3563694683"/>
              </p:ext>
            </p:extLst>
          </p:nvPr>
        </p:nvGraphicFramePr>
        <p:xfrm>
          <a:off x="4240824" y="2492692"/>
          <a:ext cx="3710351" cy="1537335"/>
        </p:xfrm>
        <a:graphic>
          <a:graphicData uri="http://schemas.openxmlformats.org/drawingml/2006/table">
            <a:tbl>
              <a:tblPr>
                <a:tableStyleId>{5C22544A-7EE6-4342-B048-85BDC9FD1C3A}</a:tableStyleId>
              </a:tblPr>
              <a:tblGrid>
                <a:gridCol w="710951">
                  <a:extLst>
                    <a:ext uri="{9D8B030D-6E8A-4147-A177-3AD203B41FA5}">
                      <a16:colId xmlns:a16="http://schemas.microsoft.com/office/drawing/2014/main" val="3269005828"/>
                    </a:ext>
                  </a:extLst>
                </a:gridCol>
                <a:gridCol w="487606">
                  <a:extLst>
                    <a:ext uri="{9D8B030D-6E8A-4147-A177-3AD203B41FA5}">
                      <a16:colId xmlns:a16="http://schemas.microsoft.com/office/drawing/2014/main" val="2942715244"/>
                    </a:ext>
                  </a:extLst>
                </a:gridCol>
                <a:gridCol w="633753">
                  <a:extLst>
                    <a:ext uri="{9D8B030D-6E8A-4147-A177-3AD203B41FA5}">
                      <a16:colId xmlns:a16="http://schemas.microsoft.com/office/drawing/2014/main" val="1114260021"/>
                    </a:ext>
                  </a:extLst>
                </a:gridCol>
                <a:gridCol w="598626">
                  <a:extLst>
                    <a:ext uri="{9D8B030D-6E8A-4147-A177-3AD203B41FA5}">
                      <a16:colId xmlns:a16="http://schemas.microsoft.com/office/drawing/2014/main" val="3476507811"/>
                    </a:ext>
                  </a:extLst>
                </a:gridCol>
                <a:gridCol w="1279415">
                  <a:extLst>
                    <a:ext uri="{9D8B030D-6E8A-4147-A177-3AD203B41FA5}">
                      <a16:colId xmlns:a16="http://schemas.microsoft.com/office/drawing/2014/main" val="4023112606"/>
                    </a:ext>
                  </a:extLst>
                </a:gridCol>
              </a:tblGrid>
              <a:tr h="233592">
                <a:tc>
                  <a:txBody>
                    <a:bodyPr/>
                    <a:lstStyle/>
                    <a:p>
                      <a:pPr algn="l" fontAlgn="b"/>
                      <a:r>
                        <a:rPr lang="en-US" sz="1100" b="1" u="none" strike="noStrike" dirty="0">
                          <a:effectLst/>
                          <a:latin typeface="Calibri" panose="020F0502020204030204" pitchFamily="34" charset="0"/>
                          <a:ea typeface="Calibri" panose="020F0502020204030204" pitchFamily="34" charset="0"/>
                          <a:cs typeface="Calibri" panose="020F0502020204030204" pitchFamily="34" charset="0"/>
                        </a:rPr>
                        <a:t>Award ID</a:t>
                      </a:r>
                      <a:endParaRPr lang="en-US" sz="1100" b="1"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9525" marR="9525" marT="9525" marB="0" anchor="ctr"/>
                </a:tc>
                <a:tc>
                  <a:txBody>
                    <a:bodyPr/>
                    <a:lstStyle/>
                    <a:p>
                      <a:pPr algn="l" fontAlgn="b"/>
                      <a:r>
                        <a:rPr lang="en-US" sz="1100" b="1" u="none" strike="noStrike" dirty="0">
                          <a:effectLst/>
                          <a:latin typeface="Calibri" panose="020F0502020204030204" pitchFamily="34" charset="0"/>
                          <a:ea typeface="Calibri" panose="020F0502020204030204" pitchFamily="34" charset="0"/>
                          <a:cs typeface="Calibri" panose="020F0502020204030204" pitchFamily="34" charset="0"/>
                        </a:rPr>
                        <a:t>Outlay</a:t>
                      </a:r>
                      <a:endParaRPr lang="en-US" sz="1100" b="1"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9525" marR="9525" marT="9525" marB="0" anchor="ctr"/>
                </a:tc>
                <a:tc>
                  <a:txBody>
                    <a:bodyPr/>
                    <a:lstStyle/>
                    <a:p>
                      <a:pPr algn="l" fontAlgn="b"/>
                      <a:r>
                        <a:rPr lang="en-US" sz="1100" b="1" u="none" strike="noStrike" dirty="0">
                          <a:effectLst/>
                          <a:latin typeface="Calibri" panose="020F0502020204030204" pitchFamily="34" charset="0"/>
                          <a:ea typeface="Calibri" panose="020F0502020204030204" pitchFamily="34" charset="0"/>
                          <a:cs typeface="Calibri" panose="020F0502020204030204" pitchFamily="34" charset="0"/>
                        </a:rPr>
                        <a:t>Obligated</a:t>
                      </a:r>
                      <a:endParaRPr lang="en-US" sz="1100" b="1"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9525" marR="9525" marT="9525" marB="0" anchor="ctr"/>
                </a:tc>
                <a:tc>
                  <a:txBody>
                    <a:bodyPr/>
                    <a:lstStyle/>
                    <a:p>
                      <a:pPr algn="l" fontAlgn="b"/>
                      <a:r>
                        <a:rPr lang="en-US" sz="1100" b="1" u="none" strike="noStrike" dirty="0">
                          <a:effectLst/>
                          <a:latin typeface="Calibri" panose="020F0502020204030204" pitchFamily="34" charset="0"/>
                          <a:ea typeface="Calibri" panose="020F0502020204030204" pitchFamily="34" charset="0"/>
                          <a:cs typeface="Calibri" panose="020F0502020204030204" pitchFamily="34" charset="0"/>
                        </a:rPr>
                        <a:t>Current Award</a:t>
                      </a:r>
                      <a:endParaRPr lang="en-US" sz="1100" b="1"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9525" marR="9525" marT="9525" marB="0" anchor="ctr"/>
                </a:tc>
                <a:tc>
                  <a:txBody>
                    <a:bodyPr/>
                    <a:lstStyle/>
                    <a:p>
                      <a:pPr algn="l" fontAlgn="b"/>
                      <a:r>
                        <a:rPr lang="en-US" sz="1100" b="1" u="none" strike="noStrike" dirty="0">
                          <a:effectLst/>
                          <a:latin typeface="Calibri" panose="020F0502020204030204" pitchFamily="34" charset="0"/>
                          <a:ea typeface="Calibri" panose="020F0502020204030204" pitchFamily="34" charset="0"/>
                          <a:cs typeface="Calibri" panose="020F0502020204030204" pitchFamily="34" charset="0"/>
                        </a:rPr>
                        <a:t>Description</a:t>
                      </a:r>
                      <a:endParaRPr lang="en-US" sz="1100" b="1"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9525" marR="9525" marT="9525" marB="0" anchor="ctr"/>
                </a:tc>
                <a:extLst>
                  <a:ext uri="{0D108BD9-81ED-4DB2-BD59-A6C34878D82A}">
                    <a16:rowId xmlns:a16="http://schemas.microsoft.com/office/drawing/2014/main" val="1613237074"/>
                  </a:ext>
                </a:extLst>
              </a:tr>
              <a:tr h="190500">
                <a:tc>
                  <a:txBody>
                    <a:bodyPr/>
                    <a:lstStyle/>
                    <a:p>
                      <a:pPr algn="l" fontAlgn="b"/>
                      <a:r>
                        <a:rPr lang="en-US" sz="1100" dirty="0">
                          <a:latin typeface="Calibri" panose="020F0502020204030204" pitchFamily="34" charset="0"/>
                          <a:cs typeface="Calibri" panose="020F0502020204030204" pitchFamily="34" charset="0"/>
                        </a:rPr>
                        <a:t>70RDAD21C00000015</a:t>
                      </a:r>
                      <a:endParaRPr lang="en-US" sz="11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b"/>
                </a:tc>
                <a:tc>
                  <a:txBody>
                    <a:bodyPr/>
                    <a:lstStyle/>
                    <a:p>
                      <a:pPr algn="l" fontAlgn="b"/>
                      <a:r>
                        <a:rPr lang="en-US" sz="1100" u="none" strike="noStrike" dirty="0">
                          <a:effectLst/>
                          <a:latin typeface="Calibri" panose="020F0502020204030204" pitchFamily="34" charset="0"/>
                          <a:cs typeface="Calibri" panose="020F0502020204030204" pitchFamily="34" charset="0"/>
                        </a:rPr>
                        <a:t> $</a:t>
                      </a:r>
                      <a:r>
                        <a:rPr lang="en-US" sz="1100" dirty="0">
                          <a:latin typeface="Calibri" panose="020F0502020204030204" pitchFamily="34" charset="0"/>
                          <a:cs typeface="Calibri" panose="020F0502020204030204" pitchFamily="34" charset="0"/>
                        </a:rPr>
                        <a:t>211k</a:t>
                      </a:r>
                      <a:endParaRPr lang="en-US" sz="11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b"/>
                </a:tc>
                <a:tc>
                  <a:txBody>
                    <a:bodyPr/>
                    <a:lstStyle/>
                    <a:p>
                      <a:pPr algn="l" fontAlgn="b"/>
                      <a:r>
                        <a:rPr lang="en-US" sz="1100" u="none" strike="noStrike" dirty="0">
                          <a:effectLst/>
                          <a:latin typeface="Calibri" panose="020F0502020204030204" pitchFamily="34" charset="0"/>
                          <a:cs typeface="Calibri" panose="020F0502020204030204" pitchFamily="34" charset="0"/>
                        </a:rPr>
                        <a:t> $</a:t>
                      </a:r>
                      <a:r>
                        <a:rPr lang="en-US" sz="1100" dirty="0">
                          <a:latin typeface="Calibri" panose="020F0502020204030204" pitchFamily="34" charset="0"/>
                          <a:cs typeface="Calibri" panose="020F0502020204030204" pitchFamily="34" charset="0"/>
                        </a:rPr>
                        <a:t>850k</a:t>
                      </a:r>
                      <a:endParaRPr lang="en-US" sz="11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b"/>
                </a:tc>
                <a:tc>
                  <a:txBody>
                    <a:bodyPr/>
                    <a:lstStyle/>
                    <a:p>
                      <a:pPr algn="l" fontAlgn="b"/>
                      <a:r>
                        <a:rPr lang="en-US" sz="1100" u="none" strike="noStrike" dirty="0">
                          <a:effectLst/>
                          <a:latin typeface="Calibri" panose="020F0502020204030204" pitchFamily="34" charset="0"/>
                          <a:cs typeface="Calibri" panose="020F0502020204030204" pitchFamily="34" charset="0"/>
                        </a:rPr>
                        <a:t>$</a:t>
                      </a:r>
                      <a:r>
                        <a:rPr lang="en-US" sz="1100" dirty="0">
                          <a:latin typeface="Calibri" panose="020F0502020204030204" pitchFamily="34" charset="0"/>
                          <a:cs typeface="Calibri" panose="020F0502020204030204" pitchFamily="34" charset="0"/>
                        </a:rPr>
                        <a:t>850k</a:t>
                      </a:r>
                      <a:endParaRPr lang="en-US" sz="11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b"/>
                </a:tc>
                <a:tc>
                  <a:txBody>
                    <a:bodyPr/>
                    <a:lstStyle/>
                    <a:p>
                      <a:pPr algn="l" fontAlgn="b"/>
                      <a:r>
                        <a:rPr lang="en-US" sz="1100" u="none" strike="noStrike" dirty="0">
                          <a:effectLst/>
                          <a:latin typeface="Calibri" panose="020F0502020204030204" pitchFamily="34" charset="0"/>
                          <a:cs typeface="Calibri" panose="020F0502020204030204" pitchFamily="34" charset="0"/>
                        </a:rPr>
                        <a:t>Environmental health and safety SME for DHS office for civil rights and civil liberties</a:t>
                      </a:r>
                      <a:endParaRPr lang="en-US" sz="11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b"/>
                </a:tc>
                <a:extLst>
                  <a:ext uri="{0D108BD9-81ED-4DB2-BD59-A6C34878D82A}">
                    <a16:rowId xmlns:a16="http://schemas.microsoft.com/office/drawing/2014/main" val="2621652238"/>
                  </a:ext>
                </a:extLst>
              </a:tr>
              <a:tr h="332293">
                <a:tc>
                  <a:txBody>
                    <a:bodyPr/>
                    <a:lstStyle/>
                    <a:p>
                      <a:pPr algn="l" fontAlgn="b"/>
                      <a:r>
                        <a:rPr lang="en-US" sz="1100" dirty="0">
                          <a:latin typeface="Calibri" panose="020F0502020204030204" pitchFamily="34" charset="0"/>
                          <a:cs typeface="Calibri" panose="020F0502020204030204" pitchFamily="34" charset="0"/>
                        </a:rPr>
                        <a:t>70Z04925PTRAP0001</a:t>
                      </a:r>
                      <a:endParaRPr lang="en-US" sz="11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b"/>
                </a:tc>
                <a:tc>
                  <a:txBody>
                    <a:bodyPr/>
                    <a:lstStyle/>
                    <a:p>
                      <a:pPr algn="l" fontAlgn="b"/>
                      <a:r>
                        <a:rPr lang="en-US" sz="1100" u="none" strike="noStrike" dirty="0">
                          <a:effectLst/>
                          <a:latin typeface="Calibri" panose="020F0502020204030204" pitchFamily="34" charset="0"/>
                          <a:cs typeface="Calibri" panose="020F0502020204030204" pitchFamily="34" charset="0"/>
                        </a:rPr>
                        <a:t> $</a:t>
                      </a:r>
                      <a:r>
                        <a:rPr lang="en-US" sz="1100" dirty="0">
                          <a:latin typeface="Calibri" panose="020F0502020204030204" pitchFamily="34" charset="0"/>
                          <a:cs typeface="Calibri" panose="020F0502020204030204" pitchFamily="34" charset="0"/>
                        </a:rPr>
                        <a:t>14k</a:t>
                      </a:r>
                      <a:endParaRPr lang="en-US" sz="11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b"/>
                </a:tc>
                <a:tc>
                  <a:txBody>
                    <a:bodyPr/>
                    <a:lstStyle/>
                    <a:p>
                      <a:pPr algn="l" fontAlgn="b"/>
                      <a:r>
                        <a:rPr lang="en-US" sz="1100" u="none" strike="noStrike" dirty="0">
                          <a:effectLst/>
                          <a:latin typeface="Calibri" panose="020F0502020204030204" pitchFamily="34" charset="0"/>
                          <a:cs typeface="Calibri" panose="020F0502020204030204" pitchFamily="34" charset="0"/>
                        </a:rPr>
                        <a:t> $</a:t>
                      </a:r>
                      <a:r>
                        <a:rPr lang="en-US" sz="1100" dirty="0">
                          <a:latin typeface="Calibri" panose="020F0502020204030204" pitchFamily="34" charset="0"/>
                          <a:cs typeface="Calibri" panose="020F0502020204030204" pitchFamily="34" charset="0"/>
                        </a:rPr>
                        <a:t>75k</a:t>
                      </a:r>
                      <a:endParaRPr lang="en-US" sz="11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b"/>
                </a:tc>
                <a:tc>
                  <a:txBody>
                    <a:bodyPr/>
                    <a:lstStyle/>
                    <a:p>
                      <a:pPr algn="l" fontAlgn="b"/>
                      <a:r>
                        <a:rPr lang="en-US" sz="1100" u="none" strike="noStrike" dirty="0">
                          <a:effectLst/>
                          <a:latin typeface="Calibri" panose="020F0502020204030204" pitchFamily="34" charset="0"/>
                          <a:cs typeface="Calibri" panose="020F0502020204030204" pitchFamily="34" charset="0"/>
                        </a:rPr>
                        <a:t>$</a:t>
                      </a:r>
                      <a:r>
                        <a:rPr lang="en-US" sz="1100" dirty="0">
                          <a:latin typeface="Calibri" panose="020F0502020204030204" pitchFamily="34" charset="0"/>
                          <a:cs typeface="Calibri" panose="020F0502020204030204" pitchFamily="34" charset="0"/>
                        </a:rPr>
                        <a:t>75k</a:t>
                      </a:r>
                      <a:endParaRPr lang="en-US" sz="11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b"/>
                </a:tc>
                <a:tc>
                  <a:txBody>
                    <a:bodyPr/>
                    <a:lstStyle/>
                    <a:p>
                      <a:pPr algn="l" fontAlgn="b"/>
                      <a:r>
                        <a:rPr lang="en-US" sz="1100" dirty="0">
                          <a:latin typeface="Calibri" panose="020F0502020204030204" pitchFamily="34" charset="0"/>
                          <a:cs typeface="Calibri" panose="020F0502020204030204" pitchFamily="34" charset="0"/>
                        </a:rPr>
                        <a:t>PIANIST</a:t>
                      </a:r>
                      <a:endParaRPr lang="en-US" sz="11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b"/>
                </a:tc>
                <a:extLst>
                  <a:ext uri="{0D108BD9-81ED-4DB2-BD59-A6C34878D82A}">
                    <a16:rowId xmlns:a16="http://schemas.microsoft.com/office/drawing/2014/main" val="1062490833"/>
                  </a:ext>
                </a:extLst>
              </a:tr>
            </a:tbl>
          </a:graphicData>
        </a:graphic>
      </p:graphicFrame>
    </p:spTree>
    <p:extLst>
      <p:ext uri="{BB962C8B-B14F-4D97-AF65-F5344CB8AC3E}">
        <p14:creationId xmlns:p14="http://schemas.microsoft.com/office/powerpoint/2010/main" val="128819626"/>
      </p:ext>
    </p:extLst>
  </p:cSld>
  <p:clrMapOvr>
    <a:masterClrMapping/>
  </p:clrMapOvr>
</p:sld>
</file>

<file path=ppt/theme/theme1.xml><?xml version="1.0" encoding="utf-8"?>
<a:theme xmlns:a="http://schemas.openxmlformats.org/drawingml/2006/main" name="Helena">
  <a:themeElements>
    <a:clrScheme name="Helena">
      <a:dk1>
        <a:sysClr val="windowText" lastClr="000000"/>
      </a:dk1>
      <a:lt1>
        <a:sysClr val="window" lastClr="FFFFFF"/>
      </a:lt1>
      <a:dk2>
        <a:srgbClr val="2C3932"/>
      </a:dk2>
      <a:lt2>
        <a:srgbClr val="FDF6EA"/>
      </a:lt2>
      <a:accent1>
        <a:srgbClr val="169C9A"/>
      </a:accent1>
      <a:accent2>
        <a:srgbClr val="FA9A42"/>
      </a:accent2>
      <a:accent3>
        <a:srgbClr val="E15C3D"/>
      </a:accent3>
      <a:accent4>
        <a:srgbClr val="E78A67"/>
      </a:accent4>
      <a:accent5>
        <a:srgbClr val="A74B40"/>
      </a:accent5>
      <a:accent6>
        <a:srgbClr val="3D9072"/>
      </a:accent6>
      <a:hlink>
        <a:srgbClr val="169C9A"/>
      </a:hlink>
      <a:folHlink>
        <a:srgbClr val="E15C3D"/>
      </a:folHlink>
    </a:clrScheme>
    <a:fontScheme name="Neue Haas">
      <a:majorFont>
        <a:latin typeface="Neue Haas Grotesk Text Pro"/>
        <a:ea typeface=""/>
        <a:cs typeface=""/>
      </a:majorFont>
      <a:minorFont>
        <a:latin typeface="Neue Haas Grotesk Tex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Helena_win32_DN_V3" id="{9F427321-9060-43C1-8B15-4D38A9FA231C}" vid="{F91C65FD-DCCD-4832-9662-5F5E1061559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30" ma:contentTypeDescription="Create a new document." ma:contentTypeScope="" ma:versionID="cec0622158e8f13124e9e8fd4de31bd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b52f30ab005d15df08657af532e6e38"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element ref="ns2: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hidden="true"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hidden="tru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hidden="true" ma:internalName="Background" ma:readOnly="false">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element name="MediaServiceBillingMetadata" ma:index="33" nillable="true" ma:displayName="MediaServiceBillingMetadata" ma:hidden="true" ma:internalName="MediaServiceBillingMetadata"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99F7478-D48A-4FC3-A70B-05B70427809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629CA71-ACFA-46CC-8E61-4A5AB670DDE8}">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BF10C717-93EF-4D86-BF6E-244725B73F0A}">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
  <TotalTime>1531</TotalTime>
  <Words>1674</Words>
  <Application>Microsoft Office PowerPoint</Application>
  <PresentationFormat>Widescreen</PresentationFormat>
  <Paragraphs>236</Paragraphs>
  <Slides>10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Aptos</vt:lpstr>
      <vt:lpstr>Arial</vt:lpstr>
      <vt:lpstr>Calibri</vt:lpstr>
      <vt:lpstr>Neue Haas Grotesk Text Pro</vt:lpstr>
      <vt:lpstr>Helena</vt:lpstr>
      <vt:lpstr>Savings Opportunities for Department of Homeland Security</vt:lpstr>
      <vt:lpstr>Executive Summary</vt:lpstr>
      <vt:lpstr>A three-phase methodology identified eight contract opportunities from a pool of 13,000+</vt:lpstr>
      <vt:lpstr>Three archetypes were defined across the eight contracts opportunities identified</vt:lpstr>
      <vt:lpstr>The 8 contracts were split between 5 vendors, with opportunities across the key archetypes</vt:lpstr>
      <vt:lpstr>HITE Consulting: $2.3m opportunity across 3 contracts</vt:lpstr>
      <vt:lpstr> ONEIDA ENGINEERING SOLUTIONS LLC: $7.8m opportunity across 1 contract</vt:lpstr>
      <vt:lpstr> FREEDOM INTERNATIONAL INC: $609k opportunity across 1 contract</vt:lpstr>
      <vt:lpstr> DIANE SKIPWORTH &amp; ROSE MARIE SMITH :  $925k opportunity across 2 contract</vt:lpstr>
      <vt:lpstr> FRANKLIN COVEY CLIENT SALES INC: $1.5m opportunity across 1 contract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Joe M</dc:creator>
  <cp:lastModifiedBy>Joe M</cp:lastModifiedBy>
  <cp:revision>82</cp:revision>
  <dcterms:created xsi:type="dcterms:W3CDTF">2024-06-26T20:20:27Z</dcterms:created>
  <dcterms:modified xsi:type="dcterms:W3CDTF">2025-03-17T06:00:20Z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